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9144000" cy="5143500"/>
  <p:embeddedFontLst>
    <p:embeddedFont>
      <p:font typeface="Libre Baskerville"/>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36" roundtripDataSignature="AMtx7mhJVsaaqmArp6x8Q3qKAQ3QoqKc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51B38A-309A-41D3-ADA2-8459E10D08AA}">
  <a:tblStyle styleId="{9C51B38A-309A-41D3-ADA2-8459E10D08A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ibreBaskervill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ibreBaskerville-italic.fntdata"/><Relationship Id="rId12" Type="http://schemas.openxmlformats.org/officeDocument/2006/relationships/slide" Target="slides/slide6.xml"/><Relationship Id="rId34" Type="http://schemas.openxmlformats.org/officeDocument/2006/relationships/font" Target="fonts/LibreBaskerville-bold.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1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1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1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efbef3d0d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3efbef3d0d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13efbef3d0d_0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9: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9: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4ceb6edc2_0_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54ceb6edc2_0_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154ceb6edc2_0_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2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9e1ba8f07_0_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139e1ba8f07_0_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39e1ba8f07_0_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9e1ba8f07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139e1ba8f07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139e1ba8f07_0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2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6" name="Shape 16"/>
        <p:cNvGrpSpPr/>
        <p:nvPr/>
      </p:nvGrpSpPr>
      <p:grpSpPr>
        <a:xfrm>
          <a:off x="0" y="0"/>
          <a:ext cx="0" cy="0"/>
          <a:chOff x="0" y="0"/>
          <a:chExt cx="0" cy="0"/>
        </a:xfrm>
      </p:grpSpPr>
      <p:sp>
        <p:nvSpPr>
          <p:cNvPr id="17" name="Google Shape;17;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0"/>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0"/>
          <p:cNvSpPr txBox="1"/>
          <p:nvPr>
            <p:ph idx="1" type="body"/>
          </p:nvPr>
        </p:nvSpPr>
        <p:spPr>
          <a:xfrm>
            <a:off x="1573022" y="1422400"/>
            <a:ext cx="6179184" cy="339344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 name="Google Shape;23;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 name="Shape 26"/>
        <p:cNvGrpSpPr/>
        <p:nvPr/>
      </p:nvGrpSpPr>
      <p:grpSpPr>
        <a:xfrm>
          <a:off x="0" y="0"/>
          <a:ext cx="0" cy="0"/>
          <a:chOff x="0" y="0"/>
          <a:chExt cx="0" cy="0"/>
        </a:xfrm>
      </p:grpSpPr>
      <p:sp>
        <p:nvSpPr>
          <p:cNvPr id="27" name="Google Shape;27;p31"/>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1" name="Shape 31"/>
        <p:cNvGrpSpPr/>
        <p:nvPr/>
      </p:nvGrpSpPr>
      <p:grpSpPr>
        <a:xfrm>
          <a:off x="0" y="0"/>
          <a:ext cx="0" cy="0"/>
          <a:chOff x="0" y="0"/>
          <a:chExt cx="0" cy="0"/>
        </a:xfrm>
      </p:grpSpPr>
      <p:sp>
        <p:nvSpPr>
          <p:cNvPr id="32" name="Google Shape;32;p32"/>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33"/>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33"/>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3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8"/>
          <p:cNvPicPr preferRelativeResize="0"/>
          <p:nvPr/>
        </p:nvPicPr>
        <p:blipFill rotWithShape="1">
          <a:blip r:embed="rId1">
            <a:alphaModFix/>
          </a:blip>
          <a:srcRect b="0" l="0" r="0" t="0"/>
          <a:stretch/>
        </p:blipFill>
        <p:spPr>
          <a:xfrm>
            <a:off x="0" y="0"/>
            <a:ext cx="9143999" cy="1071562"/>
          </a:xfrm>
          <a:prstGeom prst="rect">
            <a:avLst/>
          </a:prstGeom>
          <a:noFill/>
          <a:ln>
            <a:noFill/>
          </a:ln>
        </p:spPr>
      </p:pic>
      <p:sp>
        <p:nvSpPr>
          <p:cNvPr id="11" name="Google Shape;11;p28"/>
          <p:cNvSpPr txBox="1"/>
          <p:nvPr>
            <p:ph type="title"/>
          </p:nvPr>
        </p:nvSpPr>
        <p:spPr>
          <a:xfrm>
            <a:off x="1937766" y="1692655"/>
            <a:ext cx="5268467" cy="167767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5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8"/>
          <p:cNvSpPr txBox="1"/>
          <p:nvPr>
            <p:ph idx="1" type="body"/>
          </p:nvPr>
        </p:nvSpPr>
        <p:spPr>
          <a:xfrm>
            <a:off x="1573022" y="1422400"/>
            <a:ext cx="6179184" cy="339344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3" name="Google Shape;13;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43.png"/><Relationship Id="rId6" Type="http://schemas.openxmlformats.org/officeDocument/2006/relationships/image" Target="../media/image55.png"/><Relationship Id="rId7"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6.jpg"/><Relationship Id="rId4" Type="http://schemas.openxmlformats.org/officeDocument/2006/relationships/image" Target="../media/image36.png"/><Relationship Id="rId9" Type="http://schemas.openxmlformats.org/officeDocument/2006/relationships/hyperlink" Target="https://drive.google.com/file/d/19VcNe5zyKeQcFy8VP5QRvOPven7Qlttb/view" TargetMode="External"/><Relationship Id="rId5" Type="http://schemas.openxmlformats.org/officeDocument/2006/relationships/image" Target="../media/image52.png"/><Relationship Id="rId6" Type="http://schemas.openxmlformats.org/officeDocument/2006/relationships/image" Target="../media/image42.png"/><Relationship Id="rId7" Type="http://schemas.openxmlformats.org/officeDocument/2006/relationships/image" Target="../media/image53.png"/><Relationship Id="rId8"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jp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hyperlink" Target="https://docs.google.com/document/d/1aLNnbNTchAkePon6sCipdSfRs7bHCcmP/ed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document/d/1aLNnbNTchAkePon6sCipdSfRs7bHCcmP/edit"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document/d/1aLNnbNTchAkePon6sCipdSfRs7bHCcmP/edit" TargetMode="Externa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hyperlink" Target="https://docs.google.com/document/d/1cWTAAIoUxiTc-T32jMMjA5Sg06WzmBAQ/edit#" TargetMode="External"/><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63.png"/><Relationship Id="rId5"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8.jpg"/></Relationships>
</file>

<file path=ppt/slides/_rels/slide3.xml.rels><?xml version="1.0" encoding="UTF-8" standalone="yes"?><Relationships xmlns="http://schemas.openxmlformats.org/package/2006/relationships"><Relationship Id="rId20" Type="http://schemas.openxmlformats.org/officeDocument/2006/relationships/image" Target="../media/image11.jpg"/><Relationship Id="rId11" Type="http://schemas.openxmlformats.org/officeDocument/2006/relationships/image" Target="../media/image7.jpg"/><Relationship Id="rId10" Type="http://schemas.openxmlformats.org/officeDocument/2006/relationships/image" Target="../media/image16.jpg"/><Relationship Id="rId13" Type="http://schemas.openxmlformats.org/officeDocument/2006/relationships/image" Target="../media/image13.jpg"/><Relationship Id="rId12"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9.png"/><Relationship Id="rId9" Type="http://schemas.openxmlformats.org/officeDocument/2006/relationships/image" Target="../media/image27.jpg"/><Relationship Id="rId15" Type="http://schemas.openxmlformats.org/officeDocument/2006/relationships/image" Target="../media/image23.jpg"/><Relationship Id="rId14" Type="http://schemas.openxmlformats.org/officeDocument/2006/relationships/image" Target="../media/image10.jpg"/><Relationship Id="rId17" Type="http://schemas.openxmlformats.org/officeDocument/2006/relationships/image" Target="../media/image8.jpg"/><Relationship Id="rId16" Type="http://schemas.openxmlformats.org/officeDocument/2006/relationships/image" Target="../media/image6.jpg"/><Relationship Id="rId5" Type="http://schemas.openxmlformats.org/officeDocument/2006/relationships/image" Target="../media/image18.jpg"/><Relationship Id="rId19" Type="http://schemas.openxmlformats.org/officeDocument/2006/relationships/image" Target="../media/image26.jpg"/><Relationship Id="rId6" Type="http://schemas.openxmlformats.org/officeDocument/2006/relationships/image" Target="../media/image3.jpg"/><Relationship Id="rId18" Type="http://schemas.openxmlformats.org/officeDocument/2006/relationships/image" Target="../media/image20.jpg"/><Relationship Id="rId7" Type="http://schemas.openxmlformats.org/officeDocument/2006/relationships/image" Target="../media/image35.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33.png"/><Relationship Id="rId7"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57.png"/><Relationship Id="rId6" Type="http://schemas.openxmlformats.org/officeDocument/2006/relationships/image" Target="../media/image28.png"/><Relationship Id="rId7"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id="48" name="Google Shape;48;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 name="Google Shape;49;p1"/>
          <p:cNvSpPr/>
          <p:nvPr/>
        </p:nvSpPr>
        <p:spPr>
          <a:xfrm>
            <a:off x="3080927" y="772175"/>
            <a:ext cx="5441700" cy="1231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CO" sz="2000" u="none" cap="none" strike="noStrike">
                <a:solidFill>
                  <a:srgbClr val="002060"/>
                </a:solidFill>
                <a:latin typeface="Libre Baskerville"/>
                <a:ea typeface="Libre Baskerville"/>
                <a:cs typeface="Libre Baskerville"/>
                <a:sym typeface="Libre Baskerville"/>
              </a:rPr>
              <a:t>Aplicación móvil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002060"/>
                </a:solidFill>
                <a:latin typeface="Libre Baskerville"/>
                <a:ea typeface="Libre Baskerville"/>
                <a:cs typeface="Libre Baskerville"/>
                <a:sym typeface="Libre Baskerville"/>
              </a:rPr>
              <a:t> HERO KIDS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pic>
        <p:nvPicPr>
          <p:cNvPr id="139" name="Google Shape;139;p10"/>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40" name="Google Shape;140;p10"/>
          <p:cNvSpPr txBox="1"/>
          <p:nvPr>
            <p:ph type="title"/>
          </p:nvPr>
        </p:nvSpPr>
        <p:spPr>
          <a:xfrm>
            <a:off x="3012185" y="1692655"/>
            <a:ext cx="3118485" cy="1671955"/>
          </a:xfrm>
          <a:prstGeom prst="rect">
            <a:avLst/>
          </a:prstGeom>
          <a:noFill/>
          <a:ln>
            <a:noFill/>
          </a:ln>
        </p:spPr>
        <p:txBody>
          <a:bodyPr anchorCtr="0" anchor="t" bIns="0" lIns="0" spcFirstLastPara="1" rIns="0" wrap="square" tIns="12700">
            <a:spAutoFit/>
          </a:bodyPr>
          <a:lstStyle/>
          <a:p>
            <a:pPr indent="184150" lvl="0" marL="12700" marR="5080" rtl="0" algn="l">
              <a:lnSpc>
                <a:spcPct val="100000"/>
              </a:lnSpc>
              <a:spcBef>
                <a:spcPts val="0"/>
              </a:spcBef>
              <a:spcAft>
                <a:spcPts val="0"/>
              </a:spcAft>
              <a:buSzPts val="1400"/>
              <a:buNone/>
            </a:pPr>
            <a:r>
              <a:rPr lang="es-CO"/>
              <a:t>Objetivos  Especificos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p:nvPr/>
        </p:nvSpPr>
        <p:spPr>
          <a:xfrm>
            <a:off x="237730" y="3665013"/>
            <a:ext cx="4560093" cy="1221998"/>
          </a:xfrm>
          <a:prstGeom prst="rect">
            <a:avLst/>
          </a:prstGeom>
          <a:solidFill>
            <a:schemeClr val="lt1"/>
          </a:solidFill>
          <a:ln cap="flat" cmpd="sng" w="25400">
            <a:solidFill>
              <a:schemeClr val="accent6"/>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 name="Google Shape;146;p11"/>
          <p:cNvSpPr/>
          <p:nvPr/>
        </p:nvSpPr>
        <p:spPr>
          <a:xfrm>
            <a:off x="4362450" y="2335945"/>
            <a:ext cx="4560093" cy="1138773"/>
          </a:xfrm>
          <a:prstGeom prst="rect">
            <a:avLst/>
          </a:prstGeom>
          <a:solidFill>
            <a:schemeClr val="lt1"/>
          </a:solidFill>
          <a:ln cap="flat" cmpd="sng" w="25400">
            <a:solidFill>
              <a:schemeClr val="accent6"/>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 name="Google Shape;147;p11"/>
          <p:cNvSpPr/>
          <p:nvPr/>
        </p:nvSpPr>
        <p:spPr>
          <a:xfrm>
            <a:off x="237725" y="1302550"/>
            <a:ext cx="4767600" cy="929700"/>
          </a:xfrm>
          <a:prstGeom prst="rect">
            <a:avLst/>
          </a:prstGeom>
          <a:solidFill>
            <a:schemeClr val="lt1"/>
          </a:solidFill>
          <a:ln cap="flat" cmpd="sng" w="25400">
            <a:solidFill>
              <a:schemeClr val="accent6"/>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 name="Google Shape;148;p11"/>
          <p:cNvSpPr txBox="1"/>
          <p:nvPr>
            <p:ph type="title"/>
          </p:nvPr>
        </p:nvSpPr>
        <p:spPr>
          <a:xfrm>
            <a:off x="461568" y="256489"/>
            <a:ext cx="401002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Objetivos Específicos</a:t>
            </a:r>
            <a:endParaRPr sz="3600"/>
          </a:p>
        </p:txBody>
      </p:sp>
      <p:pic>
        <p:nvPicPr>
          <p:cNvPr id="149" name="Google Shape;149;p11"/>
          <p:cNvPicPr preferRelativeResize="0"/>
          <p:nvPr/>
        </p:nvPicPr>
        <p:blipFill rotWithShape="1">
          <a:blip r:embed="rId3">
            <a:alphaModFix/>
          </a:blip>
          <a:srcRect b="0" l="0" r="0" t="0"/>
          <a:stretch/>
        </p:blipFill>
        <p:spPr>
          <a:xfrm>
            <a:off x="1379550" y="2406509"/>
            <a:ext cx="1867117" cy="1084262"/>
          </a:xfrm>
          <a:prstGeom prst="rect">
            <a:avLst/>
          </a:prstGeom>
          <a:noFill/>
          <a:ln>
            <a:noFill/>
          </a:ln>
        </p:spPr>
      </p:pic>
      <p:pic>
        <p:nvPicPr>
          <p:cNvPr id="150" name="Google Shape;150;p11"/>
          <p:cNvPicPr preferRelativeResize="0"/>
          <p:nvPr/>
        </p:nvPicPr>
        <p:blipFill rotWithShape="1">
          <a:blip r:embed="rId4">
            <a:alphaModFix/>
          </a:blip>
          <a:srcRect b="6173" l="0" r="0" t="0"/>
          <a:stretch/>
        </p:blipFill>
        <p:spPr>
          <a:xfrm>
            <a:off x="5679175" y="1136350"/>
            <a:ext cx="1889100" cy="1181700"/>
          </a:xfrm>
          <a:prstGeom prst="rect">
            <a:avLst/>
          </a:prstGeom>
          <a:noFill/>
          <a:ln>
            <a:noFill/>
          </a:ln>
        </p:spPr>
      </p:pic>
      <p:pic>
        <p:nvPicPr>
          <p:cNvPr id="151" name="Google Shape;151;p11"/>
          <p:cNvPicPr preferRelativeResize="0"/>
          <p:nvPr/>
        </p:nvPicPr>
        <p:blipFill rotWithShape="1">
          <a:blip r:embed="rId5">
            <a:alphaModFix/>
          </a:blip>
          <a:srcRect b="0" l="0" r="0" t="0"/>
          <a:stretch/>
        </p:blipFill>
        <p:spPr>
          <a:xfrm>
            <a:off x="5791263" y="3643200"/>
            <a:ext cx="1702475" cy="1324150"/>
          </a:xfrm>
          <a:prstGeom prst="rect">
            <a:avLst/>
          </a:prstGeom>
          <a:noFill/>
          <a:ln>
            <a:noFill/>
          </a:ln>
        </p:spPr>
      </p:pic>
      <p:sp>
        <p:nvSpPr>
          <p:cNvPr id="152" name="Google Shape;152;p11"/>
          <p:cNvSpPr txBox="1"/>
          <p:nvPr/>
        </p:nvSpPr>
        <p:spPr>
          <a:xfrm>
            <a:off x="178325" y="1343275"/>
            <a:ext cx="4886400" cy="11052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300"/>
              </a:spcBef>
              <a:spcAft>
                <a:spcPts val="0"/>
              </a:spcAft>
              <a:buClr>
                <a:srgbClr val="000000"/>
              </a:buClr>
              <a:buSzPts val="1400"/>
              <a:buFont typeface="Arial"/>
              <a:buNone/>
            </a:pPr>
            <a:r>
              <a:rPr lang="es-CO" sz="1600">
                <a:solidFill>
                  <a:schemeClr val="dk1"/>
                </a:solidFill>
              </a:rPr>
              <a:t>Brindar un espacio donde puedan acceder a la información personal y de contacto de una forma más rápida y segura.</a:t>
            </a: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53" name="Google Shape;153;p11"/>
          <p:cNvSpPr txBox="1"/>
          <p:nvPr/>
        </p:nvSpPr>
        <p:spPr>
          <a:xfrm>
            <a:off x="4413674" y="2372996"/>
            <a:ext cx="4457700" cy="10647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800"/>
              </a:spcAft>
              <a:buClr>
                <a:srgbClr val="000000"/>
              </a:buClr>
              <a:buSzPts val="1700"/>
              <a:buFont typeface="Arial"/>
              <a:buNone/>
            </a:pPr>
            <a:r>
              <a:rPr lang="es-CO" sz="2000">
                <a:solidFill>
                  <a:schemeClr val="dk1"/>
                </a:solidFill>
              </a:rPr>
              <a:t>Proporcionar un espacio que permita el manejo de los trámites y las citas dentro del jardín.</a:t>
            </a:r>
            <a:endParaRPr b="0" i="0" sz="1500" u="none" cap="none" strike="noStrike">
              <a:solidFill>
                <a:srgbClr val="000000"/>
              </a:solidFill>
              <a:latin typeface="Arial"/>
              <a:ea typeface="Arial"/>
              <a:cs typeface="Arial"/>
              <a:sym typeface="Arial"/>
            </a:endParaRPr>
          </a:p>
        </p:txBody>
      </p:sp>
      <p:sp>
        <p:nvSpPr>
          <p:cNvPr id="154" name="Google Shape;154;p11"/>
          <p:cNvSpPr txBox="1"/>
          <p:nvPr/>
        </p:nvSpPr>
        <p:spPr>
          <a:xfrm>
            <a:off x="288930" y="3741226"/>
            <a:ext cx="4457700" cy="12012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800"/>
              </a:spcAft>
              <a:buClr>
                <a:srgbClr val="000000"/>
              </a:buClr>
              <a:buSzPts val="1700"/>
              <a:buFont typeface="Arial"/>
              <a:buNone/>
            </a:pPr>
            <a:r>
              <a:rPr lang="es-CO" sz="1700">
                <a:solidFill>
                  <a:schemeClr val="dk1"/>
                </a:solidFill>
              </a:rPr>
              <a:t>Acceder a un espacio el cual proporcione la información de una forma más pronta y segura, ayudando a la organización de los eventos del jardín.</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pic>
        <p:nvPicPr>
          <p:cNvPr id="159" name="Google Shape;159;p12"/>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60" name="Google Shape;160;p12"/>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939164" lvl="0" marL="1528445" marR="5080" rtl="0" algn="l">
              <a:lnSpc>
                <a:spcPct val="100000"/>
              </a:lnSpc>
              <a:spcBef>
                <a:spcPts val="0"/>
              </a:spcBef>
              <a:spcAft>
                <a:spcPts val="0"/>
              </a:spcAft>
              <a:buSzPts val="1400"/>
              <a:buNone/>
            </a:pPr>
            <a:r>
              <a:rPr lang="es-CO"/>
              <a:t>Delimitación y  Alcance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nvSpPr>
        <p:spPr>
          <a:xfrm>
            <a:off x="1116450" y="1471050"/>
            <a:ext cx="6657600" cy="33246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ALCANCE</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aplicación se enfocará directamente a los Jardines infantiles,siendo una aplicación privada, es decir, sólo aquel que tenga algún contacto directo con el jardín podrá acceder a ella, además de  establecer diferentes tipos de comandos para mayor comodidad. Pretendemos ir actualizando la aplicación según los nuevos funcionamientos internos del jardín. En un futuro nos asociaremos con aplicaciones que contengan juegos infantiles para brindar un mejor servicio.</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DELIMITACIÓN</a:t>
            </a:r>
            <a:endParaRPr b="1"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aplicación solo se enfocará en el sistema de trámites y registro de información personal, sin embargo, </a:t>
            </a:r>
            <a:r>
              <a:rPr b="0" i="0" lang="es-CO" sz="1400" u="none" cap="none" strike="noStrike">
                <a:solidFill>
                  <a:schemeClr val="dk1"/>
                </a:solidFill>
                <a:latin typeface="Arial"/>
                <a:ea typeface="Arial"/>
                <a:cs typeface="Arial"/>
                <a:sym typeface="Arial"/>
              </a:rPr>
              <a:t>no todas las directivas del jardín tendrán acceso a la aplicación.</a:t>
            </a:r>
            <a:r>
              <a:rPr b="0" i="0" lang="es-CO" sz="1400" u="none" cap="none" strike="noStrike">
                <a:solidFill>
                  <a:srgbClr val="000000"/>
                </a:solidFill>
                <a:latin typeface="Arial"/>
                <a:ea typeface="Arial"/>
                <a:cs typeface="Arial"/>
                <a:sym typeface="Arial"/>
              </a:rPr>
              <a:t> </a:t>
            </a:r>
            <a:r>
              <a:rPr b="0" i="0" lang="es-CO" sz="1400" u="none" cap="none" strike="noStrike">
                <a:solidFill>
                  <a:schemeClr val="dk1"/>
                </a:solidFill>
                <a:latin typeface="Arial"/>
                <a:ea typeface="Arial"/>
                <a:cs typeface="Arial"/>
                <a:sym typeface="Arial"/>
              </a:rPr>
              <a:t>No funcionará sin conexión de wifi o datos móviles.</a:t>
            </a:r>
            <a:endParaRPr b="0" i="0" sz="1400" u="none" cap="none" strike="noStrike">
              <a:solidFill>
                <a:srgbClr val="000000"/>
              </a:solidFill>
              <a:latin typeface="Arial"/>
              <a:ea typeface="Arial"/>
              <a:cs typeface="Arial"/>
              <a:sym typeface="Arial"/>
            </a:endParaRPr>
          </a:p>
        </p:txBody>
      </p:sp>
      <p:sp>
        <p:nvSpPr>
          <p:cNvPr id="166" name="Google Shape;166;p13"/>
          <p:cNvSpPr txBox="1"/>
          <p:nvPr>
            <p:ph type="title"/>
          </p:nvPr>
        </p:nvSpPr>
        <p:spPr>
          <a:xfrm>
            <a:off x="461568" y="330784"/>
            <a:ext cx="432689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Delimitación y Alcance</a:t>
            </a:r>
            <a:endParaRPr sz="3600"/>
          </a:p>
        </p:txBody>
      </p:sp>
      <p:pic>
        <p:nvPicPr>
          <p:cNvPr id="167" name="Google Shape;167;p13"/>
          <p:cNvPicPr preferRelativeResize="0"/>
          <p:nvPr/>
        </p:nvPicPr>
        <p:blipFill rotWithShape="1">
          <a:blip r:embed="rId3">
            <a:alphaModFix/>
          </a:blip>
          <a:srcRect b="6431" l="7778" r="6664" t="6431"/>
          <a:stretch/>
        </p:blipFill>
        <p:spPr>
          <a:xfrm>
            <a:off x="7821149" y="4036161"/>
            <a:ext cx="838800" cy="854328"/>
          </a:xfrm>
          <a:prstGeom prst="rect">
            <a:avLst/>
          </a:prstGeom>
          <a:noFill/>
          <a:ln>
            <a:noFill/>
          </a:ln>
          <a:effectLst>
            <a:outerShdw blurRad="50800" rotWithShape="0" algn="tl" dir="2700000" dist="38100">
              <a:srgbClr val="000000">
                <a:alpha val="40000"/>
              </a:srgbClr>
            </a:outerShdw>
          </a:effectLst>
        </p:spPr>
      </p:pic>
      <p:pic>
        <p:nvPicPr>
          <p:cNvPr id="168" name="Google Shape;168;p13"/>
          <p:cNvPicPr preferRelativeResize="0"/>
          <p:nvPr/>
        </p:nvPicPr>
        <p:blipFill rotWithShape="1">
          <a:blip r:embed="rId4">
            <a:alphaModFix/>
          </a:blip>
          <a:srcRect b="8729" l="19660" r="14826" t="12500"/>
          <a:stretch/>
        </p:blipFill>
        <p:spPr>
          <a:xfrm>
            <a:off x="218237" y="1327326"/>
            <a:ext cx="838800" cy="746839"/>
          </a:xfrm>
          <a:prstGeom prst="rect">
            <a:avLst/>
          </a:prstGeom>
          <a:noFill/>
          <a:ln>
            <a:noFill/>
          </a:ln>
          <a:effectLst>
            <a:outerShdw blurRad="50800" rotWithShape="0" algn="tl" dir="2700000" dist="38100">
              <a:srgbClr val="000000">
                <a:alpha val="40000"/>
              </a:srgbClr>
            </a:outerShdw>
          </a:effectLst>
        </p:spPr>
      </p:pic>
      <p:pic>
        <p:nvPicPr>
          <p:cNvPr id="169" name="Google Shape;169;p13"/>
          <p:cNvPicPr preferRelativeResize="0"/>
          <p:nvPr/>
        </p:nvPicPr>
        <p:blipFill rotWithShape="1">
          <a:blip r:embed="rId5">
            <a:alphaModFix/>
          </a:blip>
          <a:srcRect b="0" l="19061" r="20050" t="5278"/>
          <a:stretch/>
        </p:blipFill>
        <p:spPr>
          <a:xfrm>
            <a:off x="7392229" y="1163017"/>
            <a:ext cx="646988" cy="669875"/>
          </a:xfrm>
          <a:prstGeom prst="rect">
            <a:avLst/>
          </a:prstGeom>
          <a:noFill/>
          <a:ln>
            <a:noFill/>
          </a:ln>
          <a:effectLst>
            <a:outerShdw blurRad="50800" rotWithShape="0" algn="tl" dir="2700000" dist="38100">
              <a:srgbClr val="000000">
                <a:alpha val="40000"/>
              </a:srgbClr>
            </a:outerShdw>
          </a:effectLst>
        </p:spPr>
      </p:pic>
      <p:pic>
        <p:nvPicPr>
          <p:cNvPr id="170" name="Google Shape;170;p13"/>
          <p:cNvPicPr preferRelativeResize="0"/>
          <p:nvPr/>
        </p:nvPicPr>
        <p:blipFill rotWithShape="1">
          <a:blip r:embed="rId6">
            <a:alphaModFix/>
          </a:blip>
          <a:srcRect b="0" l="0" r="0" t="0"/>
          <a:stretch/>
        </p:blipFill>
        <p:spPr>
          <a:xfrm>
            <a:off x="204177" y="3169227"/>
            <a:ext cx="866925" cy="866925"/>
          </a:xfrm>
          <a:prstGeom prst="rect">
            <a:avLst/>
          </a:prstGeom>
          <a:noFill/>
          <a:ln>
            <a:noFill/>
          </a:ln>
          <a:effectLst>
            <a:outerShdw blurRad="50800" rotWithShape="0" algn="tl" dir="2700000" dist="38100">
              <a:srgbClr val="000000">
                <a:alpha val="40000"/>
              </a:srgbClr>
            </a:outerShdw>
          </a:effectLst>
        </p:spPr>
      </p:pic>
      <p:pic>
        <p:nvPicPr>
          <p:cNvPr id="171" name="Google Shape;171;p13"/>
          <p:cNvPicPr preferRelativeResize="0"/>
          <p:nvPr/>
        </p:nvPicPr>
        <p:blipFill rotWithShape="1">
          <a:blip r:embed="rId7">
            <a:alphaModFix/>
          </a:blip>
          <a:srcRect b="-6032" l="4429" r="4429" t="11120"/>
          <a:stretch/>
        </p:blipFill>
        <p:spPr>
          <a:xfrm>
            <a:off x="7449225" y="3223750"/>
            <a:ext cx="965150" cy="669876"/>
          </a:xfrm>
          <a:prstGeom prst="rect">
            <a:avLst/>
          </a:prstGeom>
          <a:noFill/>
          <a:ln>
            <a:noFill/>
          </a:ln>
          <a:effectLst>
            <a:outerShdw blurRad="57150" rotWithShape="0" algn="bl" dir="5400000" dist="19050">
              <a:srgbClr val="000000">
                <a:alpha val="4784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 name="Shape 175"/>
        <p:cNvGrpSpPr/>
        <p:nvPr/>
      </p:nvGrpSpPr>
      <p:grpSpPr>
        <a:xfrm>
          <a:off x="0" y="0"/>
          <a:ext cx="0" cy="0"/>
          <a:chOff x="0" y="0"/>
          <a:chExt cx="0" cy="0"/>
        </a:xfrm>
      </p:grpSpPr>
      <p:pic>
        <p:nvPicPr>
          <p:cNvPr id="176" name="Google Shape;176;p14"/>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77" name="Google Shape;177;p14"/>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390525" lvl="0" marL="900430" marR="5080" rtl="0" algn="l">
              <a:lnSpc>
                <a:spcPct val="100000"/>
              </a:lnSpc>
              <a:spcBef>
                <a:spcPts val="0"/>
              </a:spcBef>
              <a:spcAft>
                <a:spcPts val="0"/>
              </a:spcAft>
              <a:buSzPts val="1400"/>
              <a:buNone/>
            </a:pPr>
            <a:r>
              <a:rPr lang="es-CO"/>
              <a:t>Recolección de  Información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p:nvPr/>
        </p:nvSpPr>
        <p:spPr>
          <a:xfrm>
            <a:off x="2145750" y="1426075"/>
            <a:ext cx="4521900" cy="2678100"/>
          </a:xfrm>
          <a:prstGeom prst="rect">
            <a:avLst/>
          </a:prstGeom>
          <a:solidFill>
            <a:schemeClr val="lt1"/>
          </a:solidFill>
          <a:ln cap="flat" cmpd="sng" w="25400">
            <a:solidFill>
              <a:schemeClr val="accent2"/>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 name="Google Shape;183;p15"/>
          <p:cNvSpPr txBox="1"/>
          <p:nvPr>
            <p:ph type="title"/>
          </p:nvPr>
        </p:nvSpPr>
        <p:spPr>
          <a:xfrm>
            <a:off x="461568" y="256489"/>
            <a:ext cx="528256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Recolección de Información</a:t>
            </a:r>
            <a:endParaRPr sz="3600"/>
          </a:p>
        </p:txBody>
      </p:sp>
      <p:pic>
        <p:nvPicPr>
          <p:cNvPr descr="Imágenes de Recoleccion | Vectores, fotos de stock y PSD gratuitos" id="184" name="Google Shape;184;p15"/>
          <p:cNvPicPr preferRelativeResize="0"/>
          <p:nvPr/>
        </p:nvPicPr>
        <p:blipFill rotWithShape="1">
          <a:blip r:embed="rId3">
            <a:alphaModFix/>
          </a:blip>
          <a:srcRect b="10553" l="9860" r="10000" t="10834"/>
          <a:stretch/>
        </p:blipFill>
        <p:spPr>
          <a:xfrm>
            <a:off x="333873" y="1225277"/>
            <a:ext cx="1357600" cy="1331750"/>
          </a:xfrm>
          <a:prstGeom prst="rect">
            <a:avLst/>
          </a:prstGeom>
          <a:noFill/>
          <a:ln>
            <a:noFill/>
          </a:ln>
        </p:spPr>
      </p:pic>
      <p:pic>
        <p:nvPicPr>
          <p:cNvPr id="185" name="Google Shape;185;p15"/>
          <p:cNvPicPr preferRelativeResize="0"/>
          <p:nvPr/>
        </p:nvPicPr>
        <p:blipFill rotWithShape="1">
          <a:blip r:embed="rId4">
            <a:alphaModFix/>
          </a:blip>
          <a:srcRect b="13438" l="31328" r="31094" t="13304"/>
          <a:stretch/>
        </p:blipFill>
        <p:spPr>
          <a:xfrm>
            <a:off x="7056158" y="2831665"/>
            <a:ext cx="639366" cy="623217"/>
          </a:xfrm>
          <a:prstGeom prst="rect">
            <a:avLst/>
          </a:prstGeom>
          <a:noFill/>
          <a:ln>
            <a:noFill/>
          </a:ln>
        </p:spPr>
      </p:pic>
      <p:pic>
        <p:nvPicPr>
          <p:cNvPr id="186" name="Google Shape;186;p15"/>
          <p:cNvPicPr preferRelativeResize="0"/>
          <p:nvPr/>
        </p:nvPicPr>
        <p:blipFill rotWithShape="1">
          <a:blip r:embed="rId5">
            <a:alphaModFix/>
          </a:blip>
          <a:srcRect b="47451" l="30470" r="30197" t="14548"/>
          <a:stretch/>
        </p:blipFill>
        <p:spPr>
          <a:xfrm>
            <a:off x="7757378" y="2240205"/>
            <a:ext cx="686355" cy="663089"/>
          </a:xfrm>
          <a:prstGeom prst="rect">
            <a:avLst/>
          </a:prstGeom>
          <a:noFill/>
          <a:ln>
            <a:noFill/>
          </a:ln>
        </p:spPr>
      </p:pic>
      <p:pic>
        <p:nvPicPr>
          <p:cNvPr id="187" name="Google Shape;187;p15"/>
          <p:cNvPicPr preferRelativeResize="0"/>
          <p:nvPr/>
        </p:nvPicPr>
        <p:blipFill rotWithShape="1">
          <a:blip r:embed="rId6">
            <a:alphaModFix/>
          </a:blip>
          <a:srcRect b="18524" l="8260" r="9987" t="10550"/>
          <a:stretch/>
        </p:blipFill>
        <p:spPr>
          <a:xfrm>
            <a:off x="6903390" y="1290715"/>
            <a:ext cx="944877" cy="819668"/>
          </a:xfrm>
          <a:prstGeom prst="rect">
            <a:avLst/>
          </a:prstGeom>
          <a:noFill/>
          <a:ln>
            <a:noFill/>
          </a:ln>
        </p:spPr>
      </p:pic>
      <p:pic>
        <p:nvPicPr>
          <p:cNvPr id="188" name="Google Shape;188;p15"/>
          <p:cNvPicPr preferRelativeResize="0"/>
          <p:nvPr/>
        </p:nvPicPr>
        <p:blipFill rotWithShape="1">
          <a:blip r:embed="rId7">
            <a:alphaModFix/>
          </a:blip>
          <a:srcRect b="12197" l="11000" r="10211" t="15336"/>
          <a:stretch/>
        </p:blipFill>
        <p:spPr>
          <a:xfrm>
            <a:off x="7435154" y="3782076"/>
            <a:ext cx="1193846" cy="683507"/>
          </a:xfrm>
          <a:prstGeom prst="rect">
            <a:avLst/>
          </a:prstGeom>
          <a:noFill/>
          <a:ln>
            <a:noFill/>
          </a:ln>
        </p:spPr>
      </p:pic>
      <p:sp>
        <p:nvSpPr>
          <p:cNvPr id="189" name="Google Shape;189;p15"/>
          <p:cNvSpPr txBox="1"/>
          <p:nvPr/>
        </p:nvSpPr>
        <p:spPr>
          <a:xfrm>
            <a:off x="2328363" y="1426071"/>
            <a:ext cx="42966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Recolectamos la información de diferentes medios. Lo primero fue una entrevista verbal con el jardín “</a:t>
            </a:r>
            <a:r>
              <a:rPr b="1" i="0" lang="es-CO" sz="1400" u="none" cap="none" strike="noStrike">
                <a:solidFill>
                  <a:srgbClr val="000000"/>
                </a:solidFill>
                <a:latin typeface="Arial"/>
                <a:ea typeface="Arial"/>
                <a:cs typeface="Arial"/>
                <a:sym typeface="Arial"/>
              </a:rPr>
              <a:t>Huellas Coloridas</a:t>
            </a:r>
            <a:r>
              <a:rPr b="0" i="0" lang="es-CO" sz="1400" u="none" cap="none" strike="noStrike">
                <a:solidFill>
                  <a:srgbClr val="000000"/>
                </a:solidFill>
                <a:latin typeface="Arial"/>
                <a:ea typeface="Arial"/>
                <a:cs typeface="Arial"/>
                <a:sym typeface="Arial"/>
              </a:rPr>
              <a:t>” ubicado en la </a:t>
            </a:r>
            <a:r>
              <a:rPr b="0" i="0" lang="es-CO" sz="1400" u="none" cap="none" strike="noStrike">
                <a:solidFill>
                  <a:schemeClr val="dk1"/>
                </a:solidFill>
                <a:latin typeface="Arial"/>
                <a:ea typeface="Arial"/>
                <a:cs typeface="Arial"/>
                <a:sym typeface="Arial"/>
              </a:rPr>
              <a:t>Cl. 80a #107-04, Bogotá(localidad de Engativá), tuvimos el placer de entrevistar a un docente del jardín. Decidimos realizar una segunda entrevista en el jardín “</a:t>
            </a:r>
            <a:r>
              <a:rPr b="1" i="0" lang="es-CO" sz="1400" u="none" cap="none" strike="noStrike">
                <a:solidFill>
                  <a:schemeClr val="dk1"/>
                </a:solidFill>
                <a:latin typeface="Arial"/>
                <a:ea typeface="Arial"/>
                <a:cs typeface="Arial"/>
                <a:sym typeface="Arial"/>
              </a:rPr>
              <a:t>La Comarca</a:t>
            </a:r>
            <a:r>
              <a:rPr b="0" i="0" lang="es-CO" sz="1400" u="none" cap="none" strike="noStrike">
                <a:solidFill>
                  <a:schemeClr val="dk1"/>
                </a:solidFill>
                <a:latin typeface="Arial"/>
                <a:ea typeface="Arial"/>
                <a:cs typeface="Arial"/>
                <a:sym typeface="Arial"/>
              </a:rPr>
              <a:t>” ubicado en cl. 59 #3-56, Bogotá(localidad chapinero), nos permitieron entrevistar a una de las docentes del jardín.Además de la entrevista nos apoyamos en aplicaciones como </a:t>
            </a:r>
            <a:r>
              <a:rPr b="1" i="0" lang="es-CO" sz="1400" u="none" cap="none" strike="noStrike">
                <a:solidFill>
                  <a:schemeClr val="dk1"/>
                </a:solidFill>
                <a:latin typeface="Arial"/>
                <a:ea typeface="Arial"/>
                <a:cs typeface="Arial"/>
                <a:sym typeface="Arial"/>
              </a:rPr>
              <a:t>Kidizz</a:t>
            </a:r>
            <a:r>
              <a:rPr b="0" i="0" lang="es-CO" sz="1400" u="none" cap="none" strike="noStrike">
                <a:solidFill>
                  <a:schemeClr val="dk1"/>
                </a:solidFill>
                <a:latin typeface="Arial"/>
                <a:ea typeface="Arial"/>
                <a:cs typeface="Arial"/>
                <a:sym typeface="Arial"/>
              </a:rPr>
              <a:t> y página web de jardín</a:t>
            </a:r>
            <a:r>
              <a:rPr b="1" i="0" lang="es-CO" sz="1400" u="none" cap="none" strike="noStrike">
                <a:solidFill>
                  <a:schemeClr val="dk1"/>
                </a:solidFill>
                <a:latin typeface="Arial"/>
                <a:ea typeface="Arial"/>
                <a:cs typeface="Arial"/>
                <a:sym typeface="Arial"/>
              </a:rPr>
              <a:t> Universo Mágico</a:t>
            </a:r>
            <a:r>
              <a:rPr b="0" i="0" lang="es-CO"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pic>
        <p:nvPicPr>
          <p:cNvPr id="190" name="Google Shape;190;p15"/>
          <p:cNvPicPr preferRelativeResize="0"/>
          <p:nvPr/>
        </p:nvPicPr>
        <p:blipFill rotWithShape="1">
          <a:blip r:embed="rId8">
            <a:alphaModFix/>
          </a:blip>
          <a:srcRect b="0" l="0" r="0" t="0"/>
          <a:stretch/>
        </p:blipFill>
        <p:spPr>
          <a:xfrm>
            <a:off x="461575" y="3604075"/>
            <a:ext cx="1569783" cy="1331750"/>
          </a:xfrm>
          <a:prstGeom prst="rect">
            <a:avLst/>
          </a:prstGeom>
          <a:noFill/>
          <a:ln>
            <a:noFill/>
          </a:ln>
        </p:spPr>
      </p:pic>
      <p:sp>
        <p:nvSpPr>
          <p:cNvPr id="191" name="Google Shape;191;p15"/>
          <p:cNvSpPr txBox="1"/>
          <p:nvPr/>
        </p:nvSpPr>
        <p:spPr>
          <a:xfrm>
            <a:off x="2145750" y="4022925"/>
            <a:ext cx="4296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hlink"/>
                </a:solidFill>
                <a:latin typeface="Calibri"/>
                <a:ea typeface="Calibri"/>
                <a:cs typeface="Calibri"/>
                <a:sym typeface="Calibri"/>
                <a:hlinkClick r:id="rId9"/>
              </a:rPr>
              <a:t>https://drive.google.com/file/d/19VcNe5zyKeQcFy8VP5QRvOPven7Qlttb/view</a:t>
            </a:r>
            <a:r>
              <a:rPr b="0" i="0" lang="es-CO"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 name="Shape 195"/>
        <p:cNvGrpSpPr/>
        <p:nvPr/>
      </p:nvGrpSpPr>
      <p:grpSpPr>
        <a:xfrm>
          <a:off x="0" y="0"/>
          <a:ext cx="0" cy="0"/>
          <a:chOff x="0" y="0"/>
          <a:chExt cx="0" cy="0"/>
        </a:xfrm>
      </p:grpSpPr>
      <p:pic>
        <p:nvPicPr>
          <p:cNvPr id="196" name="Google Shape;196;p16"/>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97" name="Google Shape;197;p16"/>
          <p:cNvSpPr txBox="1"/>
          <p:nvPr>
            <p:ph type="title"/>
          </p:nvPr>
        </p:nvSpPr>
        <p:spPr>
          <a:xfrm>
            <a:off x="1937766" y="1692655"/>
            <a:ext cx="5268467" cy="1677670"/>
          </a:xfrm>
          <a:prstGeom prst="rect">
            <a:avLst/>
          </a:prstGeom>
          <a:noFill/>
          <a:ln>
            <a:noFill/>
          </a:ln>
        </p:spPr>
        <p:txBody>
          <a:bodyPr anchorCtr="0" anchor="t" bIns="0" lIns="0" spcFirstLastPara="1" rIns="0" wrap="square" tIns="12700">
            <a:spAutoFit/>
          </a:bodyPr>
          <a:lstStyle/>
          <a:p>
            <a:pPr indent="-541020" lvl="0" marL="1369695" marR="5080" rtl="0" algn="l">
              <a:lnSpc>
                <a:spcPct val="100000"/>
              </a:lnSpc>
              <a:spcBef>
                <a:spcPts val="0"/>
              </a:spcBef>
              <a:spcAft>
                <a:spcPts val="0"/>
              </a:spcAft>
              <a:buSzPts val="1400"/>
              <a:buNone/>
            </a:pPr>
            <a:r>
              <a:rPr lang="es-CO"/>
              <a:t>Diagrama de  Procesos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7"/>
          <p:cNvSpPr txBox="1"/>
          <p:nvPr>
            <p:ph type="title"/>
          </p:nvPr>
        </p:nvSpPr>
        <p:spPr>
          <a:xfrm>
            <a:off x="461568" y="256489"/>
            <a:ext cx="422021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Diagrama de Procesos</a:t>
            </a:r>
            <a:endParaRPr sz="3600"/>
          </a:p>
        </p:txBody>
      </p:sp>
      <p:sp>
        <p:nvSpPr>
          <p:cNvPr id="203" name="Google Shape;203;p17"/>
          <p:cNvSpPr/>
          <p:nvPr/>
        </p:nvSpPr>
        <p:spPr>
          <a:xfrm>
            <a:off x="357403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7"/>
          <p:cNvSpPr/>
          <p:nvPr/>
        </p:nvSpPr>
        <p:spPr>
          <a:xfrm>
            <a:off x="374929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7"/>
          <p:cNvSpPr/>
          <p:nvPr/>
        </p:nvSpPr>
        <p:spPr>
          <a:xfrm>
            <a:off x="4241546" y="4932512"/>
            <a:ext cx="32384" cy="142240"/>
          </a:xfrm>
          <a:custGeom>
            <a:rect b="b" l="l" r="r" t="t"/>
            <a:pathLst>
              <a:path extrusionOk="0" h="142239" w="32385">
                <a:moveTo>
                  <a:pt x="32003" y="0"/>
                </a:moveTo>
                <a:lnTo>
                  <a:pt x="0" y="0"/>
                </a:lnTo>
                <a:lnTo>
                  <a:pt x="0" y="141732"/>
                </a:lnTo>
                <a:lnTo>
                  <a:pt x="32003" y="141732"/>
                </a:lnTo>
                <a:lnTo>
                  <a:pt x="3200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7"/>
          <p:cNvSpPr/>
          <p:nvPr/>
        </p:nvSpPr>
        <p:spPr>
          <a:xfrm>
            <a:off x="4343653"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7"/>
          <p:cNvSpPr/>
          <p:nvPr/>
        </p:nvSpPr>
        <p:spPr>
          <a:xfrm>
            <a:off x="4476241" y="4932512"/>
            <a:ext cx="36830" cy="142240"/>
          </a:xfrm>
          <a:custGeom>
            <a:rect b="b" l="l" r="r" t="t"/>
            <a:pathLst>
              <a:path extrusionOk="0" h="142239" w="36829">
                <a:moveTo>
                  <a:pt x="36575" y="0"/>
                </a:moveTo>
                <a:lnTo>
                  <a:pt x="0" y="0"/>
                </a:lnTo>
                <a:lnTo>
                  <a:pt x="0" y="141732"/>
                </a:lnTo>
                <a:lnTo>
                  <a:pt x="36575" y="141732"/>
                </a:lnTo>
                <a:lnTo>
                  <a:pt x="36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7"/>
          <p:cNvSpPr/>
          <p:nvPr/>
        </p:nvSpPr>
        <p:spPr>
          <a:xfrm>
            <a:off x="5059934"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7"/>
          <p:cNvSpPr/>
          <p:nvPr/>
        </p:nvSpPr>
        <p:spPr>
          <a:xfrm>
            <a:off x="5437885" y="4932512"/>
            <a:ext cx="36830" cy="142240"/>
          </a:xfrm>
          <a:custGeom>
            <a:rect b="b" l="l" r="r" t="t"/>
            <a:pathLst>
              <a:path extrusionOk="0" h="142239" w="36829">
                <a:moveTo>
                  <a:pt x="36575" y="0"/>
                </a:moveTo>
                <a:lnTo>
                  <a:pt x="0" y="0"/>
                </a:lnTo>
                <a:lnTo>
                  <a:pt x="0" y="141732"/>
                </a:lnTo>
                <a:lnTo>
                  <a:pt x="36575" y="141732"/>
                </a:lnTo>
                <a:lnTo>
                  <a:pt x="365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17"/>
          <p:cNvSpPr/>
          <p:nvPr/>
        </p:nvSpPr>
        <p:spPr>
          <a:xfrm>
            <a:off x="5614670"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17"/>
          <p:cNvSpPr/>
          <p:nvPr/>
        </p:nvSpPr>
        <p:spPr>
          <a:xfrm>
            <a:off x="5789929" y="4932512"/>
            <a:ext cx="35560" cy="142240"/>
          </a:xfrm>
          <a:custGeom>
            <a:rect b="b" l="l" r="r" t="t"/>
            <a:pathLst>
              <a:path extrusionOk="0" h="142239" w="35560">
                <a:moveTo>
                  <a:pt x="35051" y="0"/>
                </a:moveTo>
                <a:lnTo>
                  <a:pt x="0" y="0"/>
                </a:lnTo>
                <a:lnTo>
                  <a:pt x="0" y="141732"/>
                </a:lnTo>
                <a:lnTo>
                  <a:pt x="35051" y="141732"/>
                </a:lnTo>
                <a:lnTo>
                  <a:pt x="350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7"/>
          <p:cNvSpPr txBox="1"/>
          <p:nvPr/>
        </p:nvSpPr>
        <p:spPr>
          <a:xfrm>
            <a:off x="2911225" y="4907675"/>
            <a:ext cx="3699900" cy="166200"/>
          </a:xfrm>
          <a:prstGeom prst="rect">
            <a:avLst/>
          </a:prstGeom>
          <a:noFill/>
          <a:ln>
            <a:noFill/>
          </a:ln>
        </p:spPr>
        <p:txBody>
          <a:bodyPr anchorCtr="0" anchor="t" bIns="0" lIns="0" spcFirstLastPara="1" rIns="0" wrap="square" tIns="12050">
            <a:spAutoFit/>
          </a:bodyPr>
          <a:lstStyle/>
          <a:p>
            <a:pPr indent="0" lvl="0" marL="12700" marR="0" rtl="0" algn="ctr">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Arial"/>
                <a:ea typeface="Arial"/>
                <a:cs typeface="Arial"/>
                <a:sym typeface="Arial"/>
              </a:rPr>
              <a:t>Elaborado de acuerdo a la entrevista verbal 30/08/2022</a:t>
            </a:r>
            <a:endParaRPr b="0" i="0" sz="1400" u="none" cap="none" strike="noStrike">
              <a:solidFill>
                <a:srgbClr val="000000"/>
              </a:solidFill>
              <a:latin typeface="Arial"/>
              <a:ea typeface="Arial"/>
              <a:cs typeface="Arial"/>
              <a:sym typeface="Arial"/>
            </a:endParaRPr>
          </a:p>
        </p:txBody>
      </p:sp>
      <p:pic>
        <p:nvPicPr>
          <p:cNvPr id="213" name="Google Shape;213;p17"/>
          <p:cNvPicPr preferRelativeResize="0"/>
          <p:nvPr/>
        </p:nvPicPr>
        <p:blipFill rotWithShape="1">
          <a:blip r:embed="rId4">
            <a:alphaModFix/>
          </a:blip>
          <a:srcRect b="0" l="0" r="0" t="0"/>
          <a:stretch/>
        </p:blipFill>
        <p:spPr>
          <a:xfrm>
            <a:off x="0" y="315088"/>
            <a:ext cx="9144000" cy="45133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type="title"/>
          </p:nvPr>
        </p:nvSpPr>
        <p:spPr>
          <a:xfrm>
            <a:off x="461568" y="256489"/>
            <a:ext cx="251269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Casos de Uso</a:t>
            </a:r>
            <a:endParaRPr sz="3600"/>
          </a:p>
        </p:txBody>
      </p:sp>
      <p:pic>
        <p:nvPicPr>
          <p:cNvPr id="219" name="Google Shape;219;p18"/>
          <p:cNvPicPr preferRelativeResize="0"/>
          <p:nvPr/>
        </p:nvPicPr>
        <p:blipFill rotWithShape="1">
          <a:blip r:embed="rId3">
            <a:alphaModFix/>
          </a:blip>
          <a:srcRect b="2183" l="0" r="0" t="1981"/>
          <a:stretch/>
        </p:blipFill>
        <p:spPr>
          <a:xfrm>
            <a:off x="2974275" y="0"/>
            <a:ext cx="6169725" cy="5143500"/>
          </a:xfrm>
          <a:prstGeom prst="rect">
            <a:avLst/>
          </a:prstGeom>
          <a:noFill/>
          <a:ln>
            <a:noFill/>
          </a:ln>
        </p:spPr>
      </p:pic>
      <p:sp>
        <p:nvSpPr>
          <p:cNvPr id="220" name="Google Shape;220;p18"/>
          <p:cNvSpPr txBox="1"/>
          <p:nvPr/>
        </p:nvSpPr>
        <p:spPr>
          <a:xfrm>
            <a:off x="384200" y="4077625"/>
            <a:ext cx="2243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sng" cap="none" strike="noStrike">
                <a:solidFill>
                  <a:schemeClr val="hlink"/>
                </a:solidFill>
                <a:latin typeface="Calibri"/>
                <a:ea typeface="Calibri"/>
                <a:cs typeface="Calibri"/>
                <a:sym typeface="Calibri"/>
                <a:hlinkClick r:id="rId4"/>
              </a:rPr>
              <a:t>https://docs.google.com/document/d/1aLNnbNTchAkePon6sCipdSfRs7bHCcmP/edit</a:t>
            </a:r>
            <a:r>
              <a:rPr b="0" i="0" lang="es-CO"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3efbef3d0d_0_0"/>
          <p:cNvSpPr txBox="1"/>
          <p:nvPr>
            <p:ph type="title"/>
          </p:nvPr>
        </p:nvSpPr>
        <p:spPr>
          <a:xfrm>
            <a:off x="461568" y="256489"/>
            <a:ext cx="25128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Casos de Uso</a:t>
            </a:r>
            <a:endParaRPr sz="3600"/>
          </a:p>
        </p:txBody>
      </p:sp>
      <p:sp>
        <p:nvSpPr>
          <p:cNvPr id="227" name="Google Shape;227;g13efbef3d0d_0_0"/>
          <p:cNvSpPr txBox="1"/>
          <p:nvPr/>
        </p:nvSpPr>
        <p:spPr>
          <a:xfrm>
            <a:off x="396600" y="4077625"/>
            <a:ext cx="2454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sng" cap="none" strike="noStrike">
                <a:solidFill>
                  <a:schemeClr val="hlink"/>
                </a:solidFill>
                <a:latin typeface="Calibri"/>
                <a:ea typeface="Calibri"/>
                <a:cs typeface="Calibri"/>
                <a:sym typeface="Calibri"/>
                <a:hlinkClick r:id="rId3"/>
              </a:rPr>
              <a:t>https://docs.google.com/document/d/1aLNnbNTchAkePon6sCipdSfRs7bHCcmP/edit</a:t>
            </a:r>
            <a:r>
              <a:rPr b="0" i="0" lang="es-CO"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28" name="Google Shape;228;g13efbef3d0d_0_0"/>
          <p:cNvPicPr preferRelativeResize="0"/>
          <p:nvPr/>
        </p:nvPicPr>
        <p:blipFill>
          <a:blip r:embed="rId4">
            <a:alphaModFix/>
          </a:blip>
          <a:stretch>
            <a:fillRect/>
          </a:stretch>
        </p:blipFill>
        <p:spPr>
          <a:xfrm>
            <a:off x="2844118" y="0"/>
            <a:ext cx="629988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pic>
        <p:nvPicPr>
          <p:cNvPr id="54" name="Google Shape;54;p2"/>
          <p:cNvPicPr preferRelativeResize="0"/>
          <p:nvPr/>
        </p:nvPicPr>
        <p:blipFill rotWithShape="1">
          <a:blip r:embed="rId3">
            <a:alphaModFix/>
          </a:blip>
          <a:srcRect b="0" l="0" r="0" t="0"/>
          <a:stretch/>
        </p:blipFill>
        <p:spPr>
          <a:xfrm>
            <a:off x="8298656" y="255984"/>
            <a:ext cx="565546" cy="553640"/>
          </a:xfrm>
          <a:prstGeom prst="rect">
            <a:avLst/>
          </a:prstGeom>
          <a:noFill/>
          <a:ln>
            <a:noFill/>
          </a:ln>
        </p:spPr>
      </p:pic>
      <p:sp>
        <p:nvSpPr>
          <p:cNvPr id="55" name="Google Shape;55;p2"/>
          <p:cNvSpPr txBox="1"/>
          <p:nvPr>
            <p:ph type="title"/>
          </p:nvPr>
        </p:nvSpPr>
        <p:spPr>
          <a:xfrm>
            <a:off x="5719064" y="790701"/>
            <a:ext cx="1513840" cy="42227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s-CO" sz="2600">
                <a:solidFill>
                  <a:srgbClr val="3E3E3E"/>
                </a:solidFill>
                <a:latin typeface="Arial"/>
                <a:ea typeface="Arial"/>
                <a:cs typeface="Arial"/>
                <a:sym typeface="Arial"/>
              </a:rPr>
              <a:t>GAES # 1</a:t>
            </a:r>
            <a:endParaRPr sz="2600">
              <a:latin typeface="Arial"/>
              <a:ea typeface="Arial"/>
              <a:cs typeface="Arial"/>
              <a:sym typeface="Arial"/>
            </a:endParaRPr>
          </a:p>
        </p:txBody>
      </p:sp>
      <p:sp>
        <p:nvSpPr>
          <p:cNvPr id="56" name="Google Shape;56;p2"/>
          <p:cNvSpPr txBox="1"/>
          <p:nvPr/>
        </p:nvSpPr>
        <p:spPr>
          <a:xfrm>
            <a:off x="4148391" y="1227749"/>
            <a:ext cx="4655185" cy="914994"/>
          </a:xfrm>
          <a:prstGeom prst="rect">
            <a:avLst/>
          </a:prstGeom>
          <a:noFill/>
          <a:ln>
            <a:noFill/>
          </a:ln>
        </p:spPr>
        <p:txBody>
          <a:bodyPr anchorCtr="0" anchor="t" bIns="0" lIns="0" spcFirstLastPara="1" rIns="0" wrap="square" tIns="12050">
            <a:spAutoFit/>
          </a:bodyPr>
          <a:lstStyle/>
          <a:p>
            <a:pPr indent="0" lvl="0" marL="635" marR="0" rtl="0" algn="ctr">
              <a:lnSpc>
                <a:spcPct val="100000"/>
              </a:lnSpc>
              <a:spcBef>
                <a:spcPts val="0"/>
              </a:spcBef>
              <a:spcAft>
                <a:spcPts val="0"/>
              </a:spcAft>
              <a:buClr>
                <a:srgbClr val="000000"/>
              </a:buClr>
              <a:buSzPts val="1900"/>
              <a:buFont typeface="Arial"/>
              <a:buNone/>
            </a:pPr>
            <a:r>
              <a:rPr b="1" i="0" lang="es-CO" sz="1900" u="none" cap="none" strike="noStrike">
                <a:solidFill>
                  <a:srgbClr val="3E3E3E"/>
                </a:solidFill>
                <a:latin typeface="Arial"/>
                <a:ea typeface="Arial"/>
                <a:cs typeface="Arial"/>
                <a:sym typeface="Arial"/>
              </a:rPr>
              <a:t>FICHA 2558718_1</a:t>
            </a:r>
            <a:endParaRPr b="0" i="0" sz="1400" u="none" cap="none" strike="noStrike">
              <a:solidFill>
                <a:srgbClr val="000000"/>
              </a:solidFill>
              <a:latin typeface="Arial"/>
              <a:ea typeface="Arial"/>
              <a:cs typeface="Arial"/>
              <a:sym typeface="Arial"/>
            </a:endParaRPr>
          </a:p>
          <a:p>
            <a:pPr indent="0" lvl="0" marL="635" marR="0" rtl="0" algn="ctr">
              <a:lnSpc>
                <a:spcPct val="100000"/>
              </a:lnSpc>
              <a:spcBef>
                <a:spcPts val="95"/>
              </a:spcBef>
              <a:spcAft>
                <a:spcPts val="0"/>
              </a:spcAft>
              <a:buClr>
                <a:srgbClr val="000000"/>
              </a:buClr>
              <a:buSzPts val="1900"/>
              <a:buFont typeface="Arial"/>
              <a:buNone/>
            </a:pPr>
            <a:r>
              <a:t/>
            </a:r>
            <a:endParaRPr b="1" i="0" sz="1900" u="none" cap="none" strike="noStrike">
              <a:solidFill>
                <a:srgbClr val="3E3E3E"/>
              </a:solidFill>
              <a:latin typeface="Arial"/>
              <a:ea typeface="Arial"/>
              <a:cs typeface="Arial"/>
              <a:sym typeface="Arial"/>
            </a:endParaRPr>
          </a:p>
          <a:p>
            <a:pPr indent="0" lvl="0" marL="635" marR="0" rtl="0" algn="ctr">
              <a:lnSpc>
                <a:spcPct val="100000"/>
              </a:lnSpc>
              <a:spcBef>
                <a:spcPts val="95"/>
              </a:spcBef>
              <a:spcAft>
                <a:spcPts val="0"/>
              </a:spcAft>
              <a:buClr>
                <a:srgbClr val="000000"/>
              </a:buClr>
              <a:buSzPts val="1900"/>
              <a:buFont typeface="Arial"/>
              <a:buNone/>
            </a:pPr>
            <a:r>
              <a:rPr b="1" i="0" lang="es-CO" sz="1900" u="none" cap="none" strike="noStrike">
                <a:solidFill>
                  <a:srgbClr val="3E3E3E"/>
                </a:solidFill>
                <a:latin typeface="Arial"/>
                <a:ea typeface="Arial"/>
                <a:cs typeface="Arial"/>
                <a:sym typeface="Arial"/>
              </a:rPr>
              <a:t>HERO KIDS</a:t>
            </a:r>
            <a:endParaRPr b="0" i="0" sz="1900" u="none" cap="none" strike="noStrike">
              <a:solidFill>
                <a:schemeClr val="dk1"/>
              </a:solidFill>
              <a:latin typeface="Arial"/>
              <a:ea typeface="Arial"/>
              <a:cs typeface="Arial"/>
              <a:sym typeface="Arial"/>
            </a:endParaRPr>
          </a:p>
        </p:txBody>
      </p:sp>
      <p:sp>
        <p:nvSpPr>
          <p:cNvPr id="57" name="Google Shape;57;p2"/>
          <p:cNvSpPr txBox="1"/>
          <p:nvPr/>
        </p:nvSpPr>
        <p:spPr>
          <a:xfrm>
            <a:off x="4378197" y="2486355"/>
            <a:ext cx="42672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Integrantes:</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Giselle Dayanna Marbello Quintero</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Yuri Natalia Lopez Garcia</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s-CO" sz="1800" u="none" cap="none" strike="noStrike">
                <a:solidFill>
                  <a:srgbClr val="3E3E3E"/>
                </a:solidFill>
                <a:latin typeface="Arial"/>
                <a:ea typeface="Arial"/>
                <a:cs typeface="Arial"/>
                <a:sym typeface="Arial"/>
              </a:rPr>
              <a:t>Damaris Arango Perdomo</a:t>
            </a:r>
            <a:endParaRPr b="0" i="0" sz="1800" u="none" cap="none" strike="noStrike">
              <a:solidFill>
                <a:schemeClr val="dk1"/>
              </a:solidFill>
              <a:latin typeface="Arial"/>
              <a:ea typeface="Arial"/>
              <a:cs typeface="Arial"/>
              <a:sym typeface="Arial"/>
            </a:endParaRPr>
          </a:p>
        </p:txBody>
      </p:sp>
      <p:sp>
        <p:nvSpPr>
          <p:cNvPr id="58" name="Google Shape;58;p2"/>
          <p:cNvSpPr/>
          <p:nvPr/>
        </p:nvSpPr>
        <p:spPr>
          <a:xfrm>
            <a:off x="4299203" y="2097023"/>
            <a:ext cx="3013075" cy="45720"/>
          </a:xfrm>
          <a:custGeom>
            <a:rect b="b" l="l" r="r" t="t"/>
            <a:pathLst>
              <a:path extrusionOk="0" h="45719" w="3013075">
                <a:moveTo>
                  <a:pt x="3012948" y="0"/>
                </a:moveTo>
                <a:lnTo>
                  <a:pt x="0" y="0"/>
                </a:lnTo>
                <a:lnTo>
                  <a:pt x="0" y="45719"/>
                </a:lnTo>
                <a:lnTo>
                  <a:pt x="3012948" y="45719"/>
                </a:lnTo>
                <a:lnTo>
                  <a:pt x="3012948" y="0"/>
                </a:lnTo>
                <a:close/>
              </a:path>
            </a:pathLst>
          </a:custGeom>
          <a:solidFill>
            <a:srgbClr val="FF66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461568" y="256489"/>
            <a:ext cx="639572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Casos de Uso </a:t>
            </a:r>
            <a:endParaRPr sz="3600"/>
          </a:p>
        </p:txBody>
      </p:sp>
      <p:sp>
        <p:nvSpPr>
          <p:cNvPr id="235" name="Google Shape;235;p19"/>
          <p:cNvSpPr txBox="1"/>
          <p:nvPr/>
        </p:nvSpPr>
        <p:spPr>
          <a:xfrm>
            <a:off x="570100" y="3829750"/>
            <a:ext cx="2032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sng" cap="none" strike="noStrike">
                <a:solidFill>
                  <a:schemeClr val="hlink"/>
                </a:solidFill>
                <a:latin typeface="Calibri"/>
                <a:ea typeface="Calibri"/>
                <a:cs typeface="Calibri"/>
                <a:sym typeface="Calibri"/>
                <a:hlinkClick r:id="rId3"/>
              </a:rPr>
              <a:t>https://docs.google.com/document/d/1aLNnbNTchAkePon6sCipdSfRs7bHCcmP/edit</a:t>
            </a:r>
            <a:r>
              <a:rPr b="0" i="0" lang="es-CO"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36" name="Google Shape;236;p19"/>
          <p:cNvPicPr preferRelativeResize="0"/>
          <p:nvPr/>
        </p:nvPicPr>
        <p:blipFill>
          <a:blip r:embed="rId4">
            <a:alphaModFix/>
          </a:blip>
          <a:stretch>
            <a:fillRect/>
          </a:stretch>
        </p:blipFill>
        <p:spPr>
          <a:xfrm>
            <a:off x="2748275" y="4"/>
            <a:ext cx="6395725" cy="51243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54ceb6edc2_0_2"/>
          <p:cNvSpPr txBox="1"/>
          <p:nvPr>
            <p:ph type="title"/>
          </p:nvPr>
        </p:nvSpPr>
        <p:spPr>
          <a:xfrm>
            <a:off x="461568" y="256489"/>
            <a:ext cx="43524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Requisitos Funcionales</a:t>
            </a:r>
            <a:endParaRPr sz="3600"/>
          </a:p>
        </p:txBody>
      </p:sp>
      <p:sp>
        <p:nvSpPr>
          <p:cNvPr id="243" name="Google Shape;243;g154ceb6edc2_0_2"/>
          <p:cNvSpPr txBox="1"/>
          <p:nvPr/>
        </p:nvSpPr>
        <p:spPr>
          <a:xfrm>
            <a:off x="4846050" y="4932800"/>
            <a:ext cx="411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4" name="Google Shape;244;g154ceb6edc2_0_2"/>
          <p:cNvSpPr txBox="1"/>
          <p:nvPr/>
        </p:nvSpPr>
        <p:spPr>
          <a:xfrm>
            <a:off x="4180575" y="4653350"/>
            <a:ext cx="4845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s-CO" sz="1000" u="sng">
                <a:solidFill>
                  <a:srgbClr val="0000FF"/>
                </a:solidFill>
                <a:latin typeface="Calibri"/>
                <a:ea typeface="Calibri"/>
                <a:cs typeface="Calibri"/>
                <a:sym typeface="Calibri"/>
              </a:rPr>
              <a:t>https://docs.google.com/document/d/1cWTAAIoUxiTc-T32jMMjA5Sg06WzmBAQ/edit#</a:t>
            </a:r>
            <a:endParaRPr b="0" i="0" sz="1000" u="sng" cap="none" strike="noStrike">
              <a:solidFill>
                <a:srgbClr val="0000FF"/>
              </a:solidFill>
              <a:latin typeface="Calibri"/>
              <a:ea typeface="Calibri"/>
              <a:cs typeface="Calibri"/>
              <a:sym typeface="Calibri"/>
            </a:endParaRPr>
          </a:p>
        </p:txBody>
      </p:sp>
      <p:pic>
        <p:nvPicPr>
          <p:cNvPr id="245" name="Google Shape;245;g154ceb6edc2_0_2"/>
          <p:cNvPicPr preferRelativeResize="0"/>
          <p:nvPr/>
        </p:nvPicPr>
        <p:blipFill>
          <a:blip r:embed="rId3">
            <a:alphaModFix/>
          </a:blip>
          <a:stretch>
            <a:fillRect/>
          </a:stretch>
        </p:blipFill>
        <p:spPr>
          <a:xfrm>
            <a:off x="0" y="1065525"/>
            <a:ext cx="4223951" cy="4077975"/>
          </a:xfrm>
          <a:prstGeom prst="rect">
            <a:avLst/>
          </a:prstGeom>
          <a:noFill/>
          <a:ln>
            <a:noFill/>
          </a:ln>
        </p:spPr>
      </p:pic>
      <p:pic>
        <p:nvPicPr>
          <p:cNvPr id="246" name="Google Shape;246;g154ceb6edc2_0_2"/>
          <p:cNvPicPr preferRelativeResize="0"/>
          <p:nvPr/>
        </p:nvPicPr>
        <p:blipFill>
          <a:blip r:embed="rId4">
            <a:alphaModFix/>
          </a:blip>
          <a:stretch>
            <a:fillRect/>
          </a:stretch>
        </p:blipFill>
        <p:spPr>
          <a:xfrm>
            <a:off x="4223950" y="1114875"/>
            <a:ext cx="4920050" cy="35095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461568" y="256489"/>
            <a:ext cx="5405832" cy="56682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Requisitos No Funcionales</a:t>
            </a:r>
            <a:endParaRPr sz="3600"/>
          </a:p>
        </p:txBody>
      </p:sp>
      <p:pic>
        <p:nvPicPr>
          <p:cNvPr id="252" name="Google Shape;252;p21"/>
          <p:cNvPicPr preferRelativeResize="0"/>
          <p:nvPr/>
        </p:nvPicPr>
        <p:blipFill rotWithShape="1">
          <a:blip r:embed="rId3">
            <a:alphaModFix/>
          </a:blip>
          <a:srcRect b="0" l="0" r="0" t="0"/>
          <a:stretch/>
        </p:blipFill>
        <p:spPr>
          <a:xfrm>
            <a:off x="0" y="1074850"/>
            <a:ext cx="4573376" cy="4015400"/>
          </a:xfrm>
          <a:prstGeom prst="rect">
            <a:avLst/>
          </a:prstGeom>
          <a:noFill/>
          <a:ln>
            <a:noFill/>
          </a:ln>
        </p:spPr>
      </p:pic>
      <p:sp>
        <p:nvSpPr>
          <p:cNvPr id="253" name="Google Shape;253;p21"/>
          <p:cNvSpPr txBox="1"/>
          <p:nvPr/>
        </p:nvSpPr>
        <p:spPr>
          <a:xfrm>
            <a:off x="4734500" y="4300700"/>
            <a:ext cx="4189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u="sng">
                <a:solidFill>
                  <a:schemeClr val="hlink"/>
                </a:solidFill>
                <a:latin typeface="Calibri"/>
                <a:ea typeface="Calibri"/>
                <a:cs typeface="Calibri"/>
                <a:sym typeface="Calibri"/>
                <a:hlinkClick r:id="rId4"/>
              </a:rPr>
              <a:t>https://docs.google.com/document/d/1cWTAAIoUxiTc-T32jMMjA5Sg06WzmBAQ/edit#</a:t>
            </a:r>
            <a:r>
              <a:rPr lang="es-CO">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54" name="Google Shape;254;p21"/>
          <p:cNvPicPr preferRelativeResize="0"/>
          <p:nvPr/>
        </p:nvPicPr>
        <p:blipFill>
          <a:blip r:embed="rId5">
            <a:alphaModFix/>
          </a:blip>
          <a:stretch>
            <a:fillRect/>
          </a:stretch>
        </p:blipFill>
        <p:spPr>
          <a:xfrm>
            <a:off x="4573375" y="1104125"/>
            <a:ext cx="4573375" cy="323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461568" y="256489"/>
            <a:ext cx="2409825"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WIREFRAME</a:t>
            </a:r>
            <a:endParaRPr sz="3600"/>
          </a:p>
        </p:txBody>
      </p:sp>
      <p:pic>
        <p:nvPicPr>
          <p:cNvPr id="260" name="Google Shape;260;p22"/>
          <p:cNvPicPr preferRelativeResize="0"/>
          <p:nvPr/>
        </p:nvPicPr>
        <p:blipFill rotWithShape="1">
          <a:blip r:embed="rId3">
            <a:alphaModFix/>
          </a:blip>
          <a:srcRect b="524" l="0" r="0" t="0"/>
          <a:stretch/>
        </p:blipFill>
        <p:spPr>
          <a:xfrm>
            <a:off x="3514625" y="1171575"/>
            <a:ext cx="1961425" cy="3758975"/>
          </a:xfrm>
          <a:prstGeom prst="rect">
            <a:avLst/>
          </a:prstGeom>
          <a:noFill/>
          <a:ln>
            <a:noFill/>
          </a:ln>
        </p:spPr>
      </p:pic>
      <p:cxnSp>
        <p:nvCxnSpPr>
          <p:cNvPr id="261" name="Google Shape;261;p22"/>
          <p:cNvCxnSpPr/>
          <p:nvPr/>
        </p:nvCxnSpPr>
        <p:spPr>
          <a:xfrm>
            <a:off x="3087750" y="1171200"/>
            <a:ext cx="0" cy="3800400"/>
          </a:xfrm>
          <a:prstGeom prst="straightConnector1">
            <a:avLst/>
          </a:prstGeom>
          <a:noFill/>
          <a:ln cap="flat" cmpd="sng" w="19050">
            <a:solidFill>
              <a:schemeClr val="dk1"/>
            </a:solidFill>
            <a:prstDash val="solid"/>
            <a:round/>
            <a:headEnd len="sm" w="sm" type="none"/>
            <a:tailEnd len="sm" w="sm" type="none"/>
          </a:ln>
        </p:spPr>
      </p:cxnSp>
      <p:cxnSp>
        <p:nvCxnSpPr>
          <p:cNvPr id="262" name="Google Shape;262;p22"/>
          <p:cNvCxnSpPr/>
          <p:nvPr/>
        </p:nvCxnSpPr>
        <p:spPr>
          <a:xfrm>
            <a:off x="5954775" y="1171200"/>
            <a:ext cx="0" cy="3800400"/>
          </a:xfrm>
          <a:prstGeom prst="straightConnector1">
            <a:avLst/>
          </a:prstGeom>
          <a:noFill/>
          <a:ln cap="flat" cmpd="sng" w="19050">
            <a:solidFill>
              <a:schemeClr val="dk1"/>
            </a:solidFill>
            <a:prstDash val="solid"/>
            <a:round/>
            <a:headEnd len="sm" w="sm" type="none"/>
            <a:tailEnd len="sm" w="sm" type="none"/>
          </a:ln>
        </p:spPr>
      </p:cxnSp>
      <p:pic>
        <p:nvPicPr>
          <p:cNvPr id="263" name="Google Shape;263;p22"/>
          <p:cNvPicPr preferRelativeResize="0"/>
          <p:nvPr/>
        </p:nvPicPr>
        <p:blipFill rotWithShape="1">
          <a:blip r:embed="rId4">
            <a:alphaModFix/>
          </a:blip>
          <a:srcRect b="0" l="0" r="0" t="0"/>
          <a:stretch/>
        </p:blipFill>
        <p:spPr>
          <a:xfrm>
            <a:off x="479825" y="1189424"/>
            <a:ext cx="1961425" cy="3763957"/>
          </a:xfrm>
          <a:prstGeom prst="rect">
            <a:avLst/>
          </a:prstGeom>
          <a:noFill/>
          <a:ln>
            <a:noFill/>
          </a:ln>
        </p:spPr>
      </p:pic>
      <p:pic>
        <p:nvPicPr>
          <p:cNvPr id="264" name="Google Shape;264;p22"/>
          <p:cNvPicPr preferRelativeResize="0"/>
          <p:nvPr/>
        </p:nvPicPr>
        <p:blipFill rotWithShape="1">
          <a:blip r:embed="rId5">
            <a:alphaModFix/>
          </a:blip>
          <a:srcRect b="0" l="0" r="0" t="0"/>
          <a:stretch/>
        </p:blipFill>
        <p:spPr>
          <a:xfrm>
            <a:off x="6549425" y="1178272"/>
            <a:ext cx="1961425" cy="37455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g139e1ba8f07_0_6"/>
          <p:cNvCxnSpPr/>
          <p:nvPr/>
        </p:nvCxnSpPr>
        <p:spPr>
          <a:xfrm>
            <a:off x="3105000" y="1171200"/>
            <a:ext cx="0" cy="3800400"/>
          </a:xfrm>
          <a:prstGeom prst="straightConnector1">
            <a:avLst/>
          </a:prstGeom>
          <a:noFill/>
          <a:ln cap="flat" cmpd="sng" w="19050">
            <a:solidFill>
              <a:schemeClr val="dk1"/>
            </a:solidFill>
            <a:prstDash val="solid"/>
            <a:round/>
            <a:headEnd len="sm" w="sm" type="none"/>
            <a:tailEnd len="sm" w="sm" type="none"/>
          </a:ln>
        </p:spPr>
      </p:cxnSp>
      <p:cxnSp>
        <p:nvCxnSpPr>
          <p:cNvPr id="271" name="Google Shape;271;g139e1ba8f07_0_6"/>
          <p:cNvCxnSpPr/>
          <p:nvPr/>
        </p:nvCxnSpPr>
        <p:spPr>
          <a:xfrm>
            <a:off x="5975850" y="1171200"/>
            <a:ext cx="0" cy="3800400"/>
          </a:xfrm>
          <a:prstGeom prst="straightConnector1">
            <a:avLst/>
          </a:prstGeom>
          <a:noFill/>
          <a:ln cap="flat" cmpd="sng" w="19050">
            <a:solidFill>
              <a:schemeClr val="dk1"/>
            </a:solidFill>
            <a:prstDash val="solid"/>
            <a:round/>
            <a:headEnd len="sm" w="sm" type="none"/>
            <a:tailEnd len="sm" w="sm" type="none"/>
          </a:ln>
        </p:spPr>
      </p:cxnSp>
      <p:sp>
        <p:nvSpPr>
          <p:cNvPr id="272" name="Google Shape;272;g139e1ba8f07_0_6"/>
          <p:cNvSpPr txBox="1"/>
          <p:nvPr>
            <p:ph type="title"/>
          </p:nvPr>
        </p:nvSpPr>
        <p:spPr>
          <a:xfrm>
            <a:off x="461568" y="256489"/>
            <a:ext cx="24099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WIREFRAME</a:t>
            </a:r>
            <a:endParaRPr sz="3600"/>
          </a:p>
        </p:txBody>
      </p:sp>
      <p:pic>
        <p:nvPicPr>
          <p:cNvPr id="273" name="Google Shape;273;g139e1ba8f07_0_6"/>
          <p:cNvPicPr preferRelativeResize="0"/>
          <p:nvPr/>
        </p:nvPicPr>
        <p:blipFill rotWithShape="1">
          <a:blip r:embed="rId3">
            <a:alphaModFix/>
          </a:blip>
          <a:srcRect b="0" l="0" r="0" t="0"/>
          <a:stretch/>
        </p:blipFill>
        <p:spPr>
          <a:xfrm>
            <a:off x="560450" y="1171200"/>
            <a:ext cx="1995938" cy="3800400"/>
          </a:xfrm>
          <a:prstGeom prst="rect">
            <a:avLst/>
          </a:prstGeom>
          <a:noFill/>
          <a:ln>
            <a:noFill/>
          </a:ln>
        </p:spPr>
      </p:pic>
      <p:pic>
        <p:nvPicPr>
          <p:cNvPr id="274" name="Google Shape;274;g139e1ba8f07_0_6"/>
          <p:cNvPicPr preferRelativeResize="0"/>
          <p:nvPr/>
        </p:nvPicPr>
        <p:blipFill rotWithShape="1">
          <a:blip r:embed="rId4">
            <a:alphaModFix/>
          </a:blip>
          <a:srcRect b="0" l="3166" r="0" t="0"/>
          <a:stretch/>
        </p:blipFill>
        <p:spPr>
          <a:xfrm>
            <a:off x="3542450" y="1126855"/>
            <a:ext cx="1995950" cy="3889094"/>
          </a:xfrm>
          <a:prstGeom prst="rect">
            <a:avLst/>
          </a:prstGeom>
          <a:noFill/>
          <a:ln>
            <a:noFill/>
          </a:ln>
        </p:spPr>
      </p:pic>
      <p:pic>
        <p:nvPicPr>
          <p:cNvPr id="275" name="Google Shape;275;g139e1ba8f07_0_6"/>
          <p:cNvPicPr preferRelativeResize="0"/>
          <p:nvPr/>
        </p:nvPicPr>
        <p:blipFill rotWithShape="1">
          <a:blip r:embed="rId5">
            <a:alphaModFix/>
          </a:blip>
          <a:srcRect b="0" l="0" r="0" t="0"/>
          <a:stretch/>
        </p:blipFill>
        <p:spPr>
          <a:xfrm>
            <a:off x="6524450" y="1154237"/>
            <a:ext cx="1995950" cy="38343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39e1ba8f07_0_0"/>
          <p:cNvSpPr txBox="1"/>
          <p:nvPr/>
        </p:nvSpPr>
        <p:spPr>
          <a:xfrm>
            <a:off x="361289" y="210439"/>
            <a:ext cx="52584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600"/>
              <a:buFont typeface="Arial"/>
              <a:buNone/>
            </a:pPr>
            <a:r>
              <a:rPr b="1" i="0" lang="es-CO" sz="3600" u="none" cap="none" strike="noStrike">
                <a:solidFill>
                  <a:srgbClr val="FFFFFF"/>
                </a:solidFill>
                <a:latin typeface="Calibri"/>
                <a:ea typeface="Calibri"/>
                <a:cs typeface="Calibri"/>
                <a:sym typeface="Calibri"/>
              </a:rPr>
              <a:t>Cronograma de Actividades</a:t>
            </a:r>
            <a:endParaRPr b="1" i="0" sz="3600" u="none" cap="none" strike="noStrike">
              <a:solidFill>
                <a:srgbClr val="FFFFFF"/>
              </a:solidFill>
              <a:latin typeface="Calibri"/>
              <a:ea typeface="Calibri"/>
              <a:cs typeface="Calibri"/>
              <a:sym typeface="Calibri"/>
            </a:endParaRPr>
          </a:p>
        </p:txBody>
      </p:sp>
      <p:pic>
        <p:nvPicPr>
          <p:cNvPr id="282" name="Google Shape;282;g139e1ba8f07_0_0"/>
          <p:cNvPicPr preferRelativeResize="0"/>
          <p:nvPr/>
        </p:nvPicPr>
        <p:blipFill rotWithShape="1">
          <a:blip r:embed="rId3">
            <a:alphaModFix/>
          </a:blip>
          <a:srcRect b="0" l="0" r="0" t="0"/>
          <a:stretch/>
        </p:blipFill>
        <p:spPr>
          <a:xfrm>
            <a:off x="1583000" y="1082239"/>
            <a:ext cx="5977988" cy="406126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 name="Shape 286"/>
        <p:cNvGrpSpPr/>
        <p:nvPr/>
      </p:nvGrpSpPr>
      <p:grpSpPr>
        <a:xfrm>
          <a:off x="0" y="0"/>
          <a:ext cx="0" cy="0"/>
          <a:chOff x="0" y="0"/>
          <a:chExt cx="0" cy="0"/>
        </a:xfrm>
      </p:grpSpPr>
      <p:pic>
        <p:nvPicPr>
          <p:cNvPr id="287" name="Google Shape;287;p27"/>
          <p:cNvPicPr preferRelativeResize="0"/>
          <p:nvPr/>
        </p:nvPicPr>
        <p:blipFill rotWithShape="1">
          <a:blip r:embed="rId3">
            <a:alphaModFix/>
          </a:blip>
          <a:srcRect b="0" l="0" r="0" t="0"/>
          <a:stretch/>
        </p:blipFill>
        <p:spPr>
          <a:xfrm>
            <a:off x="0" y="0"/>
            <a:ext cx="9143999"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grpSp>
        <p:nvGrpSpPr>
          <p:cNvPr id="63" name="Google Shape;63;p3"/>
          <p:cNvGrpSpPr/>
          <p:nvPr/>
        </p:nvGrpSpPr>
        <p:grpSpPr>
          <a:xfrm>
            <a:off x="0" y="0"/>
            <a:ext cx="9143999" cy="5143498"/>
            <a:chOff x="0" y="0"/>
            <a:chExt cx="9143999" cy="5143498"/>
          </a:xfrm>
        </p:grpSpPr>
        <p:pic>
          <p:nvPicPr>
            <p:cNvPr id="64" name="Google Shape;64;p3"/>
            <p:cNvPicPr preferRelativeResize="0"/>
            <p:nvPr/>
          </p:nvPicPr>
          <p:blipFill rotWithShape="1">
            <a:blip r:embed="rId3">
              <a:alphaModFix/>
            </a:blip>
            <a:srcRect b="0" l="0" r="0" t="0"/>
            <a:stretch/>
          </p:blipFill>
          <p:spPr>
            <a:xfrm>
              <a:off x="0" y="255984"/>
              <a:ext cx="9143999" cy="4887514"/>
            </a:xfrm>
            <a:prstGeom prst="rect">
              <a:avLst/>
            </a:prstGeom>
            <a:noFill/>
            <a:ln>
              <a:noFill/>
            </a:ln>
          </p:spPr>
        </p:pic>
        <p:pic>
          <p:nvPicPr>
            <p:cNvPr id="65" name="Google Shape;65;p3"/>
            <p:cNvPicPr preferRelativeResize="0"/>
            <p:nvPr/>
          </p:nvPicPr>
          <p:blipFill rotWithShape="1">
            <a:blip r:embed="rId4">
              <a:alphaModFix/>
            </a:blip>
            <a:srcRect b="0" l="0" r="0" t="0"/>
            <a:stretch/>
          </p:blipFill>
          <p:spPr>
            <a:xfrm>
              <a:off x="3284219" y="0"/>
              <a:ext cx="5143500" cy="4852416"/>
            </a:xfrm>
            <a:prstGeom prst="rect">
              <a:avLst/>
            </a:prstGeom>
            <a:noFill/>
            <a:ln>
              <a:noFill/>
            </a:ln>
          </p:spPr>
        </p:pic>
      </p:grpSp>
      <p:pic>
        <p:nvPicPr>
          <p:cNvPr id="66" name="Google Shape;66;p3"/>
          <p:cNvPicPr preferRelativeResize="0"/>
          <p:nvPr/>
        </p:nvPicPr>
        <p:blipFill rotWithShape="1">
          <a:blip r:embed="rId5">
            <a:alphaModFix/>
          </a:blip>
          <a:srcRect b="0" l="0" r="0" t="0"/>
          <a:stretch/>
        </p:blipFill>
        <p:spPr>
          <a:xfrm>
            <a:off x="1563624" y="752855"/>
            <a:ext cx="1269491" cy="711708"/>
          </a:xfrm>
          <a:prstGeom prst="rect">
            <a:avLst/>
          </a:prstGeom>
          <a:noFill/>
          <a:ln>
            <a:noFill/>
          </a:ln>
        </p:spPr>
      </p:pic>
      <p:graphicFrame>
        <p:nvGraphicFramePr>
          <p:cNvPr id="67" name="Google Shape;67;p3"/>
          <p:cNvGraphicFramePr/>
          <p:nvPr/>
        </p:nvGraphicFramePr>
        <p:xfrm>
          <a:off x="1554035" y="743394"/>
          <a:ext cx="3000000" cy="3000000"/>
        </p:xfrm>
        <a:graphic>
          <a:graphicData uri="http://schemas.openxmlformats.org/drawingml/2006/table">
            <a:tbl>
              <a:tblPr bandRow="1" firstRow="1">
                <a:noFill/>
                <a:tableStyleId>{9C51B38A-309A-41D3-ADA2-8459E10D08AA}</a:tableStyleId>
              </a:tblPr>
              <a:tblGrid>
                <a:gridCol w="1278900"/>
                <a:gridCol w="1316350"/>
                <a:gridCol w="1316350"/>
              </a:tblGrid>
              <a:tr h="73977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58825">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r>
              <a:tr h="738500">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R cap="flat" cmpd="sng" w="9525">
                      <a:solidFill>
                        <a:srgbClr val="D2D2D2"/>
                      </a:solidFill>
                      <a:prstDash val="solid"/>
                      <a:round/>
                      <a:headEnd len="sm" w="sm" type="none"/>
                      <a:tailEnd len="sm" w="sm" type="none"/>
                    </a:lnR>
                    <a:lnT cap="flat" cmpd="sng" w="9525">
                      <a:solidFill>
                        <a:srgbClr val="D2D2D2"/>
                      </a:solidFill>
                      <a:prstDash val="solid"/>
                      <a:round/>
                      <a:headEnd len="sm" w="sm" type="none"/>
                      <a:tailEnd len="sm" w="sm" type="none"/>
                    </a:lnT>
                    <a:lnB cap="flat" cmpd="sng" w="9525">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lnL cap="flat" cmpd="sng" w="9525">
                      <a:solidFill>
                        <a:srgbClr val="D2D2D2"/>
                      </a:solidFill>
                      <a:prstDash val="solid"/>
                      <a:round/>
                      <a:headEnd len="sm" w="sm" type="none"/>
                      <a:tailEnd len="sm" w="sm" type="none"/>
                    </a:lnL>
                    <a:lnT cap="flat" cmpd="sng" w="9525">
                      <a:solidFill>
                        <a:srgbClr val="D2D2D2"/>
                      </a:solidFill>
                      <a:prstDash val="solid"/>
                      <a:round/>
                      <a:headEnd len="sm" w="sm" type="none"/>
                      <a:tailEnd len="sm" w="sm" type="none"/>
                    </a:lnT>
                  </a:tcPr>
                </a:tc>
              </a:tr>
            </a:tbl>
          </a:graphicData>
        </a:graphic>
      </p:graphicFrame>
      <p:pic>
        <p:nvPicPr>
          <p:cNvPr id="68" name="Google Shape;68;p3"/>
          <p:cNvPicPr preferRelativeResize="0"/>
          <p:nvPr/>
        </p:nvPicPr>
        <p:blipFill rotWithShape="1">
          <a:blip r:embed="rId6">
            <a:alphaModFix/>
          </a:blip>
          <a:srcRect b="0" l="0" r="0" t="0"/>
          <a:stretch/>
        </p:blipFill>
        <p:spPr>
          <a:xfrm>
            <a:off x="2880360" y="752855"/>
            <a:ext cx="1269491" cy="711708"/>
          </a:xfrm>
          <a:prstGeom prst="rect">
            <a:avLst/>
          </a:prstGeom>
          <a:noFill/>
          <a:ln>
            <a:noFill/>
          </a:ln>
        </p:spPr>
      </p:pic>
      <p:grpSp>
        <p:nvGrpSpPr>
          <p:cNvPr id="69" name="Google Shape;69;p3"/>
          <p:cNvGrpSpPr/>
          <p:nvPr/>
        </p:nvGrpSpPr>
        <p:grpSpPr>
          <a:xfrm>
            <a:off x="4128515" y="702563"/>
            <a:ext cx="1404365" cy="1578102"/>
            <a:chOff x="4128515" y="702563"/>
            <a:chExt cx="1404365" cy="1578102"/>
          </a:xfrm>
        </p:grpSpPr>
        <p:pic>
          <p:nvPicPr>
            <p:cNvPr id="70" name="Google Shape;70;p3"/>
            <p:cNvPicPr preferRelativeResize="0"/>
            <p:nvPr/>
          </p:nvPicPr>
          <p:blipFill rotWithShape="1">
            <a:blip r:embed="rId7">
              <a:alphaModFix/>
            </a:blip>
            <a:srcRect b="0" l="0" r="0" t="0"/>
            <a:stretch/>
          </p:blipFill>
          <p:spPr>
            <a:xfrm>
              <a:off x="4128515" y="1434083"/>
              <a:ext cx="1404365" cy="846582"/>
            </a:xfrm>
            <a:prstGeom prst="rect">
              <a:avLst/>
            </a:prstGeom>
            <a:noFill/>
            <a:ln>
              <a:noFill/>
            </a:ln>
          </p:spPr>
        </p:pic>
        <p:pic>
          <p:nvPicPr>
            <p:cNvPr id="71" name="Google Shape;71;p3"/>
            <p:cNvPicPr preferRelativeResize="0"/>
            <p:nvPr/>
          </p:nvPicPr>
          <p:blipFill rotWithShape="1">
            <a:blip r:embed="rId8">
              <a:alphaModFix/>
            </a:blip>
            <a:srcRect b="0" l="0" r="0" t="0"/>
            <a:stretch/>
          </p:blipFill>
          <p:spPr>
            <a:xfrm>
              <a:off x="4128515" y="702563"/>
              <a:ext cx="1402080" cy="845819"/>
            </a:xfrm>
            <a:prstGeom prst="rect">
              <a:avLst/>
            </a:prstGeom>
            <a:noFill/>
            <a:ln>
              <a:noFill/>
            </a:ln>
          </p:spPr>
        </p:pic>
      </p:grpSp>
      <p:pic>
        <p:nvPicPr>
          <p:cNvPr id="72" name="Google Shape;72;p3"/>
          <p:cNvPicPr preferRelativeResize="0"/>
          <p:nvPr/>
        </p:nvPicPr>
        <p:blipFill rotWithShape="1">
          <a:blip r:embed="rId9">
            <a:alphaModFix/>
          </a:blip>
          <a:srcRect b="0" l="0" r="0" t="0"/>
          <a:stretch/>
        </p:blipFill>
        <p:spPr>
          <a:xfrm>
            <a:off x="4197096" y="752855"/>
            <a:ext cx="1269491" cy="711708"/>
          </a:xfrm>
          <a:prstGeom prst="rect">
            <a:avLst/>
          </a:prstGeom>
          <a:noFill/>
          <a:ln>
            <a:noFill/>
          </a:ln>
        </p:spPr>
      </p:pic>
      <p:pic>
        <p:nvPicPr>
          <p:cNvPr id="73" name="Google Shape;73;p3"/>
          <p:cNvPicPr preferRelativeResize="0"/>
          <p:nvPr/>
        </p:nvPicPr>
        <p:blipFill rotWithShape="1">
          <a:blip r:embed="rId10">
            <a:alphaModFix/>
          </a:blip>
          <a:srcRect b="0" l="0" r="0" t="0"/>
          <a:stretch/>
        </p:blipFill>
        <p:spPr>
          <a:xfrm>
            <a:off x="1563624" y="1511808"/>
            <a:ext cx="1269491" cy="711707"/>
          </a:xfrm>
          <a:prstGeom prst="rect">
            <a:avLst/>
          </a:prstGeom>
          <a:noFill/>
          <a:ln>
            <a:noFill/>
          </a:ln>
        </p:spPr>
      </p:pic>
      <p:pic>
        <p:nvPicPr>
          <p:cNvPr id="74" name="Google Shape;74;p3"/>
          <p:cNvPicPr preferRelativeResize="0"/>
          <p:nvPr/>
        </p:nvPicPr>
        <p:blipFill rotWithShape="1">
          <a:blip r:embed="rId11">
            <a:alphaModFix/>
          </a:blip>
          <a:srcRect b="0" l="0" r="0" t="0"/>
          <a:stretch/>
        </p:blipFill>
        <p:spPr>
          <a:xfrm>
            <a:off x="2880360" y="1511808"/>
            <a:ext cx="1269491" cy="711707"/>
          </a:xfrm>
          <a:prstGeom prst="rect">
            <a:avLst/>
          </a:prstGeom>
          <a:noFill/>
          <a:ln>
            <a:noFill/>
          </a:ln>
        </p:spPr>
      </p:pic>
      <p:pic>
        <p:nvPicPr>
          <p:cNvPr id="75" name="Google Shape;75;p3"/>
          <p:cNvPicPr preferRelativeResize="0"/>
          <p:nvPr/>
        </p:nvPicPr>
        <p:blipFill rotWithShape="1">
          <a:blip r:embed="rId12">
            <a:alphaModFix/>
          </a:blip>
          <a:srcRect b="0" l="0" r="0" t="0"/>
          <a:stretch/>
        </p:blipFill>
        <p:spPr>
          <a:xfrm>
            <a:off x="4197096" y="1511808"/>
            <a:ext cx="1269491" cy="711707"/>
          </a:xfrm>
          <a:prstGeom prst="rect">
            <a:avLst/>
          </a:prstGeom>
          <a:noFill/>
          <a:ln>
            <a:noFill/>
          </a:ln>
        </p:spPr>
      </p:pic>
      <p:pic>
        <p:nvPicPr>
          <p:cNvPr id="76" name="Google Shape;76;p3"/>
          <p:cNvPicPr preferRelativeResize="0"/>
          <p:nvPr/>
        </p:nvPicPr>
        <p:blipFill rotWithShape="1">
          <a:blip r:embed="rId13">
            <a:alphaModFix/>
          </a:blip>
          <a:srcRect b="0" l="0" r="0" t="0"/>
          <a:stretch/>
        </p:blipFill>
        <p:spPr>
          <a:xfrm>
            <a:off x="1563624" y="2270760"/>
            <a:ext cx="1269491" cy="711707"/>
          </a:xfrm>
          <a:prstGeom prst="rect">
            <a:avLst/>
          </a:prstGeom>
          <a:noFill/>
          <a:ln>
            <a:noFill/>
          </a:ln>
        </p:spPr>
      </p:pic>
      <p:pic>
        <p:nvPicPr>
          <p:cNvPr id="77" name="Google Shape;77;p3"/>
          <p:cNvPicPr preferRelativeResize="0"/>
          <p:nvPr/>
        </p:nvPicPr>
        <p:blipFill rotWithShape="1">
          <a:blip r:embed="rId14">
            <a:alphaModFix/>
          </a:blip>
          <a:srcRect b="0" l="0" r="0" t="0"/>
          <a:stretch/>
        </p:blipFill>
        <p:spPr>
          <a:xfrm>
            <a:off x="2880360" y="2270760"/>
            <a:ext cx="1269491" cy="711707"/>
          </a:xfrm>
          <a:prstGeom prst="rect">
            <a:avLst/>
          </a:prstGeom>
          <a:noFill/>
          <a:ln>
            <a:noFill/>
          </a:ln>
        </p:spPr>
      </p:pic>
      <p:pic>
        <p:nvPicPr>
          <p:cNvPr id="78" name="Google Shape;78;p3"/>
          <p:cNvPicPr preferRelativeResize="0"/>
          <p:nvPr/>
        </p:nvPicPr>
        <p:blipFill rotWithShape="1">
          <a:blip r:embed="rId15">
            <a:alphaModFix/>
          </a:blip>
          <a:srcRect b="0" l="0" r="0" t="0"/>
          <a:stretch/>
        </p:blipFill>
        <p:spPr>
          <a:xfrm>
            <a:off x="4197096" y="2270760"/>
            <a:ext cx="1269491" cy="711707"/>
          </a:xfrm>
          <a:prstGeom prst="rect">
            <a:avLst/>
          </a:prstGeom>
          <a:noFill/>
          <a:ln>
            <a:noFill/>
          </a:ln>
        </p:spPr>
      </p:pic>
      <p:pic>
        <p:nvPicPr>
          <p:cNvPr id="79" name="Google Shape;79;p3"/>
          <p:cNvPicPr preferRelativeResize="0"/>
          <p:nvPr/>
        </p:nvPicPr>
        <p:blipFill rotWithShape="1">
          <a:blip r:embed="rId16">
            <a:alphaModFix/>
          </a:blip>
          <a:srcRect b="0" l="0" r="0" t="0"/>
          <a:stretch/>
        </p:blipFill>
        <p:spPr>
          <a:xfrm>
            <a:off x="1563624" y="3029711"/>
            <a:ext cx="1269491" cy="711707"/>
          </a:xfrm>
          <a:prstGeom prst="rect">
            <a:avLst/>
          </a:prstGeom>
          <a:noFill/>
          <a:ln>
            <a:noFill/>
          </a:ln>
        </p:spPr>
      </p:pic>
      <p:pic>
        <p:nvPicPr>
          <p:cNvPr id="80" name="Google Shape;80;p3"/>
          <p:cNvPicPr preferRelativeResize="0"/>
          <p:nvPr/>
        </p:nvPicPr>
        <p:blipFill rotWithShape="1">
          <a:blip r:embed="rId17">
            <a:alphaModFix/>
          </a:blip>
          <a:srcRect b="0" l="0" r="0" t="0"/>
          <a:stretch/>
        </p:blipFill>
        <p:spPr>
          <a:xfrm>
            <a:off x="2880360" y="3029711"/>
            <a:ext cx="1269491" cy="711707"/>
          </a:xfrm>
          <a:prstGeom prst="rect">
            <a:avLst/>
          </a:prstGeom>
          <a:noFill/>
          <a:ln>
            <a:noFill/>
          </a:ln>
        </p:spPr>
      </p:pic>
      <p:pic>
        <p:nvPicPr>
          <p:cNvPr id="81" name="Google Shape;81;p3"/>
          <p:cNvPicPr preferRelativeResize="0"/>
          <p:nvPr/>
        </p:nvPicPr>
        <p:blipFill rotWithShape="1">
          <a:blip r:embed="rId18">
            <a:alphaModFix/>
          </a:blip>
          <a:srcRect b="0" l="0" r="0" t="0"/>
          <a:stretch/>
        </p:blipFill>
        <p:spPr>
          <a:xfrm>
            <a:off x="4197096" y="3029711"/>
            <a:ext cx="1269491" cy="711707"/>
          </a:xfrm>
          <a:prstGeom prst="rect">
            <a:avLst/>
          </a:prstGeom>
          <a:noFill/>
          <a:ln>
            <a:noFill/>
          </a:ln>
        </p:spPr>
      </p:pic>
      <p:pic>
        <p:nvPicPr>
          <p:cNvPr id="82" name="Google Shape;82;p3"/>
          <p:cNvPicPr preferRelativeResize="0"/>
          <p:nvPr/>
        </p:nvPicPr>
        <p:blipFill rotWithShape="1">
          <a:blip r:embed="rId19">
            <a:alphaModFix/>
          </a:blip>
          <a:srcRect b="0" l="0" r="0" t="0"/>
          <a:stretch/>
        </p:blipFill>
        <p:spPr>
          <a:xfrm>
            <a:off x="1563624" y="3788664"/>
            <a:ext cx="1269491" cy="710184"/>
          </a:xfrm>
          <a:prstGeom prst="rect">
            <a:avLst/>
          </a:prstGeom>
          <a:noFill/>
          <a:ln>
            <a:noFill/>
          </a:ln>
        </p:spPr>
      </p:pic>
      <p:pic>
        <p:nvPicPr>
          <p:cNvPr id="83" name="Google Shape;83;p3"/>
          <p:cNvPicPr preferRelativeResize="0"/>
          <p:nvPr/>
        </p:nvPicPr>
        <p:blipFill rotWithShape="1">
          <a:blip r:embed="rId20">
            <a:alphaModFix/>
          </a:blip>
          <a:srcRect b="0" l="0" r="0" t="0"/>
          <a:stretch/>
        </p:blipFill>
        <p:spPr>
          <a:xfrm>
            <a:off x="2880360" y="3788664"/>
            <a:ext cx="1269491" cy="710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pic>
        <p:nvPicPr>
          <p:cNvPr id="88" name="Google Shape;88;p4"/>
          <p:cNvPicPr preferRelativeResize="0"/>
          <p:nvPr/>
        </p:nvPicPr>
        <p:blipFill rotWithShape="1">
          <a:blip r:embed="rId3">
            <a:alphaModFix/>
          </a:blip>
          <a:srcRect b="0" l="0" r="0" t="0"/>
          <a:stretch/>
        </p:blipFill>
        <p:spPr>
          <a:xfrm>
            <a:off x="-1" y="0"/>
            <a:ext cx="9143999" cy="5143498"/>
          </a:xfrm>
          <a:prstGeom prst="rect">
            <a:avLst/>
          </a:prstGeom>
          <a:noFill/>
          <a:ln>
            <a:noFill/>
          </a:ln>
        </p:spPr>
      </p:pic>
      <p:sp>
        <p:nvSpPr>
          <p:cNvPr id="89" name="Google Shape;89;p4"/>
          <p:cNvSpPr txBox="1"/>
          <p:nvPr>
            <p:ph type="title"/>
          </p:nvPr>
        </p:nvSpPr>
        <p:spPr>
          <a:xfrm>
            <a:off x="1937766" y="1692655"/>
            <a:ext cx="5268467" cy="1677670"/>
          </a:xfrm>
          <a:prstGeom prst="rect">
            <a:avLst/>
          </a:prstGeom>
          <a:noFill/>
          <a:ln>
            <a:noFill/>
          </a:ln>
        </p:spPr>
        <p:txBody>
          <a:bodyPr anchorCtr="0" anchor="t" bIns="0" lIns="0" spcFirstLastPara="1" rIns="0" wrap="square" tIns="5700">
            <a:spAutoFit/>
          </a:bodyPr>
          <a:lstStyle/>
          <a:p>
            <a:pPr indent="-1243965" lvl="0" marL="1256030" marR="5080" rtl="0" algn="l">
              <a:lnSpc>
                <a:spcPct val="100800"/>
              </a:lnSpc>
              <a:spcBef>
                <a:spcPts val="0"/>
              </a:spcBef>
              <a:spcAft>
                <a:spcPts val="0"/>
              </a:spcAft>
              <a:buSzPts val="1400"/>
              <a:buNone/>
            </a:pPr>
            <a:r>
              <a:rPr lang="es-CO"/>
              <a:t>Planteamiento del  Problema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a:off x="8281022" y="238265"/>
            <a:ext cx="608076" cy="592836"/>
          </a:xfrm>
          <a:prstGeom prst="rect">
            <a:avLst/>
          </a:prstGeom>
          <a:noFill/>
          <a:ln>
            <a:noFill/>
          </a:ln>
        </p:spPr>
      </p:pic>
      <p:sp>
        <p:nvSpPr>
          <p:cNvPr id="95" name="Google Shape;95;p5"/>
          <p:cNvSpPr txBox="1"/>
          <p:nvPr>
            <p:ph type="title"/>
          </p:nvPr>
        </p:nvSpPr>
        <p:spPr>
          <a:xfrm>
            <a:off x="402742" y="248539"/>
            <a:ext cx="546417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Planteamiento del Problema</a:t>
            </a:r>
            <a:endParaRPr sz="3600"/>
          </a:p>
        </p:txBody>
      </p:sp>
      <p:pic>
        <p:nvPicPr>
          <p:cNvPr id="96" name="Google Shape;96;p5"/>
          <p:cNvPicPr preferRelativeResize="0"/>
          <p:nvPr/>
        </p:nvPicPr>
        <p:blipFill rotWithShape="1">
          <a:blip r:embed="rId4">
            <a:alphaModFix/>
          </a:blip>
          <a:srcRect b="7761" l="6538" r="7907" t="9324"/>
          <a:stretch/>
        </p:blipFill>
        <p:spPr>
          <a:xfrm>
            <a:off x="6315179" y="1194590"/>
            <a:ext cx="1335641" cy="1294544"/>
          </a:xfrm>
          <a:prstGeom prst="rect">
            <a:avLst/>
          </a:prstGeom>
          <a:noFill/>
          <a:ln>
            <a:noFill/>
          </a:ln>
        </p:spPr>
      </p:pic>
      <p:pic>
        <p:nvPicPr>
          <p:cNvPr id="97" name="Google Shape;97;p5"/>
          <p:cNvPicPr preferRelativeResize="0"/>
          <p:nvPr/>
        </p:nvPicPr>
        <p:blipFill rotWithShape="1">
          <a:blip r:embed="rId5">
            <a:alphaModFix/>
          </a:blip>
          <a:srcRect b="0" l="14315" r="10950" t="0"/>
          <a:stretch/>
        </p:blipFill>
        <p:spPr>
          <a:xfrm>
            <a:off x="7438116" y="2274839"/>
            <a:ext cx="1140433" cy="1015996"/>
          </a:xfrm>
          <a:prstGeom prst="rect">
            <a:avLst/>
          </a:prstGeom>
          <a:noFill/>
          <a:ln>
            <a:noFill/>
          </a:ln>
        </p:spPr>
      </p:pic>
      <p:pic>
        <p:nvPicPr>
          <p:cNvPr id="98" name="Google Shape;98;p5"/>
          <p:cNvPicPr preferRelativeResize="0"/>
          <p:nvPr/>
        </p:nvPicPr>
        <p:blipFill rotWithShape="1">
          <a:blip r:embed="rId6">
            <a:alphaModFix/>
          </a:blip>
          <a:srcRect b="6232" l="7574" r="8635" t="9413"/>
          <a:stretch/>
        </p:blipFill>
        <p:spPr>
          <a:xfrm>
            <a:off x="6521372" y="2955357"/>
            <a:ext cx="996595" cy="986320"/>
          </a:xfrm>
          <a:prstGeom prst="rect">
            <a:avLst/>
          </a:prstGeom>
          <a:noFill/>
          <a:ln>
            <a:noFill/>
          </a:ln>
        </p:spPr>
      </p:pic>
      <p:pic>
        <p:nvPicPr>
          <p:cNvPr id="99" name="Google Shape;99;p5"/>
          <p:cNvPicPr preferRelativeResize="0"/>
          <p:nvPr/>
        </p:nvPicPr>
        <p:blipFill rotWithShape="1">
          <a:blip r:embed="rId7">
            <a:alphaModFix/>
          </a:blip>
          <a:srcRect b="18702" l="4995" r="7911" t="4194"/>
          <a:stretch/>
        </p:blipFill>
        <p:spPr>
          <a:xfrm>
            <a:off x="7363855" y="3757058"/>
            <a:ext cx="1134843" cy="1047965"/>
          </a:xfrm>
          <a:prstGeom prst="rect">
            <a:avLst/>
          </a:prstGeom>
          <a:noFill/>
          <a:ln>
            <a:noFill/>
          </a:ln>
        </p:spPr>
      </p:pic>
      <p:sp>
        <p:nvSpPr>
          <p:cNvPr id="100" name="Google Shape;100;p5"/>
          <p:cNvSpPr txBox="1"/>
          <p:nvPr/>
        </p:nvSpPr>
        <p:spPr>
          <a:xfrm>
            <a:off x="475925" y="1278000"/>
            <a:ext cx="5694600" cy="32940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Sabemos que los jardines infantiles cuentan con una gran variedad de problemáticas, dentro de ellas se encuentra:</a:t>
            </a:r>
            <a:endParaRPr b="0" i="0" sz="13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300"/>
              <a:buFont typeface="Noto Sans"/>
              <a:buChar char="❖"/>
            </a:pPr>
            <a:r>
              <a:rPr b="1" i="0" lang="es-CO" sz="1300" u="none" cap="none" strike="noStrike">
                <a:solidFill>
                  <a:srgbClr val="000000"/>
                </a:solidFill>
                <a:latin typeface="Arial"/>
                <a:ea typeface="Arial"/>
                <a:cs typeface="Arial"/>
                <a:sym typeface="Arial"/>
              </a:rPr>
              <a:t>Dificultades al compartir publicaciones informativas </a:t>
            </a:r>
            <a:r>
              <a:rPr b="0" i="0" lang="es-CO" sz="1300" u="none" cap="none" strike="noStrike">
                <a:solidFill>
                  <a:srgbClr val="000000"/>
                </a:solidFill>
                <a:latin typeface="Arial"/>
                <a:ea typeface="Arial"/>
                <a:cs typeface="Arial"/>
                <a:sym typeface="Arial"/>
              </a:rPr>
              <a:t>con los acudientes</a:t>
            </a:r>
            <a:endParaRPr b="0" i="0" sz="13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300"/>
              <a:buFont typeface="Noto Sans"/>
              <a:buChar char="❖"/>
            </a:pPr>
            <a:r>
              <a:rPr b="1" i="0" lang="es-CO" sz="1300" u="none" cap="none" strike="noStrike">
                <a:solidFill>
                  <a:srgbClr val="000000"/>
                </a:solidFill>
                <a:latin typeface="Arial"/>
                <a:ea typeface="Arial"/>
                <a:cs typeface="Arial"/>
                <a:sym typeface="Arial"/>
              </a:rPr>
              <a:t>Poca agilidad </a:t>
            </a:r>
            <a:r>
              <a:rPr b="0" i="0" lang="es-CO" sz="1300" u="none" cap="none" strike="noStrike">
                <a:solidFill>
                  <a:srgbClr val="000000"/>
                </a:solidFill>
                <a:latin typeface="Arial"/>
                <a:ea typeface="Arial"/>
                <a:cs typeface="Arial"/>
                <a:sym typeface="Arial"/>
              </a:rPr>
              <a:t>al realizar los trámites internos del jardín </a:t>
            </a:r>
            <a:endParaRPr b="0" i="0" sz="13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300"/>
              <a:buFont typeface="Noto Sans"/>
              <a:buChar char="❖"/>
            </a:pPr>
            <a:r>
              <a:rPr b="1" i="0" lang="es-CO" sz="1300" u="none" cap="none" strike="noStrike">
                <a:solidFill>
                  <a:srgbClr val="000000"/>
                </a:solidFill>
                <a:latin typeface="Arial"/>
                <a:ea typeface="Arial"/>
                <a:cs typeface="Arial"/>
                <a:sym typeface="Arial"/>
              </a:rPr>
              <a:t>Al revisar la información personal </a:t>
            </a:r>
            <a:r>
              <a:rPr b="0" i="0" lang="es-CO" sz="1300" u="none" cap="none" strike="noStrike">
                <a:solidFill>
                  <a:srgbClr val="000000"/>
                </a:solidFill>
                <a:latin typeface="Arial"/>
                <a:ea typeface="Arial"/>
                <a:cs typeface="Arial"/>
                <a:sym typeface="Arial"/>
              </a:rPr>
              <a:t>es poco práctico ya que al momento de buscar lo requerido se busca en una carpeta con varia documentación.</a:t>
            </a:r>
            <a:endParaRPr b="0" i="0" sz="13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Aquellas necesidades limitan el desarrollo del jardín y afectan a los usuarios del jardín; al abordar este problema dará beneficio a la evolución de los jardines infantiles y brindará mejoras en su funcionamiento.</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pic>
        <p:nvPicPr>
          <p:cNvPr id="105" name="Google Shape;105;p6"/>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06" name="Google Shape;106;p6"/>
          <p:cNvSpPr txBox="1"/>
          <p:nvPr>
            <p:ph type="title"/>
          </p:nvPr>
        </p:nvSpPr>
        <p:spPr>
          <a:xfrm>
            <a:off x="1937766" y="1692655"/>
            <a:ext cx="5268467" cy="1677670"/>
          </a:xfrm>
          <a:prstGeom prst="rect">
            <a:avLst/>
          </a:prstGeom>
          <a:noFill/>
          <a:ln>
            <a:noFill/>
          </a:ln>
        </p:spPr>
        <p:txBody>
          <a:bodyPr anchorCtr="0" anchor="t" bIns="0" lIns="0" spcFirstLastPara="1" rIns="0" wrap="square" tIns="6350">
            <a:spAutoFit/>
          </a:bodyPr>
          <a:lstStyle/>
          <a:p>
            <a:pPr indent="-986155" lvl="0" marL="1362075" marR="5080" rtl="0" algn="l">
              <a:lnSpc>
                <a:spcPct val="100800"/>
              </a:lnSpc>
              <a:spcBef>
                <a:spcPts val="0"/>
              </a:spcBef>
              <a:spcAft>
                <a:spcPts val="0"/>
              </a:spcAft>
              <a:buSzPts val="1400"/>
              <a:buNone/>
            </a:pPr>
            <a:r>
              <a:rPr lang="es-CO"/>
              <a:t>Justificación del  Proyecto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nvSpPr>
        <p:spPr>
          <a:xfrm>
            <a:off x="183801" y="1448226"/>
            <a:ext cx="5961300" cy="2970600"/>
          </a:xfrm>
          <a:prstGeom prst="rect">
            <a:avLst/>
          </a:prstGeom>
          <a:solidFill>
            <a:srgbClr val="FFFFFF">
              <a:alpha val="60000"/>
            </a:srgbClr>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700"/>
              <a:buFont typeface="Arial"/>
              <a:buNone/>
            </a:pPr>
            <a:r>
              <a:rPr b="0" i="0" lang="es-CO" sz="1700" u="none" cap="none" strike="noStrike">
                <a:solidFill>
                  <a:srgbClr val="000000"/>
                </a:solidFill>
                <a:latin typeface="Arial"/>
                <a:ea typeface="Arial"/>
                <a:cs typeface="Arial"/>
                <a:sym typeface="Arial"/>
              </a:rPr>
              <a:t>Nos proponemos </a:t>
            </a:r>
            <a:r>
              <a:rPr b="1" i="0" lang="es-CO" sz="1700" u="none" cap="none" strike="noStrike">
                <a:solidFill>
                  <a:srgbClr val="000000"/>
                </a:solidFill>
                <a:latin typeface="Arial"/>
                <a:ea typeface="Arial"/>
                <a:cs typeface="Arial"/>
                <a:sym typeface="Arial"/>
              </a:rPr>
              <a:t>solucionar las necesidades </a:t>
            </a:r>
            <a:r>
              <a:rPr b="0" i="0" lang="es-CO" sz="1700" u="none" cap="none" strike="noStrike">
                <a:solidFill>
                  <a:srgbClr val="000000"/>
                </a:solidFill>
                <a:latin typeface="Arial"/>
                <a:ea typeface="Arial"/>
                <a:cs typeface="Arial"/>
                <a:sym typeface="Arial"/>
              </a:rPr>
              <a:t>de los diversos jardines infantiles, </a:t>
            </a:r>
            <a:r>
              <a:rPr b="1" i="0" lang="es-CO" sz="1700" u="none" cap="none" strike="noStrike">
                <a:solidFill>
                  <a:srgbClr val="000000"/>
                </a:solidFill>
                <a:latin typeface="Arial"/>
                <a:ea typeface="Arial"/>
                <a:cs typeface="Arial"/>
                <a:sym typeface="Arial"/>
              </a:rPr>
              <a:t>mejorando la práctica y la rapidez </a:t>
            </a:r>
            <a:r>
              <a:rPr b="0" i="0" lang="es-CO" sz="1700" u="none" cap="none" strike="noStrike">
                <a:solidFill>
                  <a:srgbClr val="000000"/>
                </a:solidFill>
                <a:latin typeface="Arial"/>
                <a:ea typeface="Arial"/>
                <a:cs typeface="Arial"/>
                <a:sym typeface="Arial"/>
              </a:rPr>
              <a:t>a la hora de realizar los trámites internos del jardín. </a:t>
            </a:r>
            <a:r>
              <a:rPr b="1" i="0" lang="es-CO" sz="1700" u="none" cap="none" strike="noStrike">
                <a:solidFill>
                  <a:srgbClr val="000000"/>
                </a:solidFill>
                <a:latin typeface="Arial"/>
                <a:ea typeface="Arial"/>
                <a:cs typeface="Arial"/>
                <a:sym typeface="Arial"/>
              </a:rPr>
              <a:t>Brindando un mejor espacio más rápido y efectivo </a:t>
            </a:r>
            <a:r>
              <a:rPr b="0" i="0" lang="es-CO" sz="1700" u="none" cap="none" strike="noStrike">
                <a:solidFill>
                  <a:srgbClr val="000000"/>
                </a:solidFill>
                <a:latin typeface="Arial"/>
                <a:ea typeface="Arial"/>
                <a:cs typeface="Arial"/>
                <a:sym typeface="Arial"/>
              </a:rPr>
              <a:t>el traspaso de información sobre las actividades del jardín entre directivas y acudientes. </a:t>
            </a:r>
            <a:r>
              <a:rPr b="1" i="0" lang="es-CO" sz="1700" u="none" cap="none" strike="noStrike">
                <a:solidFill>
                  <a:srgbClr val="000000"/>
                </a:solidFill>
                <a:latin typeface="Arial"/>
                <a:ea typeface="Arial"/>
                <a:cs typeface="Arial"/>
                <a:sym typeface="Arial"/>
              </a:rPr>
              <a:t>Obteniendo la información personal </a:t>
            </a:r>
            <a:r>
              <a:rPr b="0" i="0" lang="es-CO" sz="1700" u="none" cap="none" strike="noStrike">
                <a:solidFill>
                  <a:srgbClr val="000000"/>
                </a:solidFill>
                <a:latin typeface="Arial"/>
                <a:ea typeface="Arial"/>
                <a:cs typeface="Arial"/>
                <a:sym typeface="Arial"/>
              </a:rPr>
              <a:t>de los estudiantes de una forma </a:t>
            </a:r>
            <a:r>
              <a:rPr b="1" i="0" lang="es-CO" sz="1700" u="none" cap="none" strike="noStrike">
                <a:solidFill>
                  <a:srgbClr val="000000"/>
                </a:solidFill>
                <a:latin typeface="Arial"/>
                <a:ea typeface="Arial"/>
                <a:cs typeface="Arial"/>
                <a:sym typeface="Arial"/>
              </a:rPr>
              <a:t>más fácil y rápida.</a:t>
            </a:r>
            <a:r>
              <a:rPr b="0" i="0" lang="es-CO" sz="1700" u="none" cap="none" strike="noStrike">
                <a:solidFill>
                  <a:srgbClr val="000000"/>
                </a:solidFill>
                <a:latin typeface="Arial"/>
                <a:ea typeface="Arial"/>
                <a:cs typeface="Arial"/>
                <a:sym typeface="Arial"/>
              </a:rPr>
              <a:t> Teniendo </a:t>
            </a:r>
            <a:r>
              <a:rPr b="1" i="0" lang="es-CO" sz="1700" u="none" cap="none" strike="noStrike">
                <a:solidFill>
                  <a:srgbClr val="000000"/>
                </a:solidFill>
                <a:latin typeface="Arial"/>
                <a:ea typeface="Arial"/>
                <a:cs typeface="Arial"/>
                <a:sym typeface="Arial"/>
              </a:rPr>
              <a:t>la información de una forma más rápida y segura</a:t>
            </a:r>
            <a:r>
              <a:rPr b="0" i="0" lang="es-CO" sz="1700" u="none" cap="none" strike="noStrike">
                <a:solidFill>
                  <a:srgbClr val="000000"/>
                </a:solidFill>
                <a:latin typeface="Arial"/>
                <a:ea typeface="Arial"/>
                <a:cs typeface="Arial"/>
                <a:sym typeface="Arial"/>
              </a:rPr>
              <a:t> sobre el bienestar de sus hijos diariamente.  </a:t>
            </a:r>
            <a:endParaRPr b="0" i="0" sz="17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a:buNone/>
            </a:pPr>
            <a:r>
              <a:t/>
            </a:r>
            <a:endParaRPr b="0" i="0" sz="1700" u="none" cap="none" strike="noStrike">
              <a:solidFill>
                <a:srgbClr val="000000"/>
              </a:solidFill>
              <a:latin typeface="Arial"/>
              <a:ea typeface="Arial"/>
              <a:cs typeface="Arial"/>
              <a:sym typeface="Arial"/>
            </a:endParaRPr>
          </a:p>
        </p:txBody>
      </p:sp>
      <p:pic>
        <p:nvPicPr>
          <p:cNvPr id="112" name="Google Shape;112;p7"/>
          <p:cNvPicPr preferRelativeResize="0"/>
          <p:nvPr/>
        </p:nvPicPr>
        <p:blipFill rotWithShape="1">
          <a:blip r:embed="rId3">
            <a:alphaModFix/>
          </a:blip>
          <a:srcRect b="0" l="0" r="0" t="0"/>
          <a:stretch/>
        </p:blipFill>
        <p:spPr>
          <a:xfrm>
            <a:off x="8270748" y="237743"/>
            <a:ext cx="608076" cy="592836"/>
          </a:xfrm>
          <a:prstGeom prst="rect">
            <a:avLst/>
          </a:prstGeom>
          <a:noFill/>
          <a:ln>
            <a:noFill/>
          </a:ln>
        </p:spPr>
      </p:pic>
      <p:sp>
        <p:nvSpPr>
          <p:cNvPr id="113" name="Google Shape;113;p7"/>
          <p:cNvSpPr txBox="1"/>
          <p:nvPr>
            <p:ph type="title"/>
          </p:nvPr>
        </p:nvSpPr>
        <p:spPr>
          <a:xfrm>
            <a:off x="402742" y="248539"/>
            <a:ext cx="48399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Justificación del Proyecto</a:t>
            </a:r>
            <a:endParaRPr sz="3600"/>
          </a:p>
        </p:txBody>
      </p:sp>
      <p:pic>
        <p:nvPicPr>
          <p:cNvPr id="114" name="Google Shape;114;p7"/>
          <p:cNvPicPr preferRelativeResize="0"/>
          <p:nvPr/>
        </p:nvPicPr>
        <p:blipFill rotWithShape="1">
          <a:blip r:embed="rId4">
            <a:alphaModFix/>
          </a:blip>
          <a:srcRect b="0" l="0" r="0" t="0"/>
          <a:stretch/>
        </p:blipFill>
        <p:spPr>
          <a:xfrm>
            <a:off x="7288040" y="2277272"/>
            <a:ext cx="1367148" cy="1281701"/>
          </a:xfrm>
          <a:prstGeom prst="rect">
            <a:avLst/>
          </a:prstGeom>
          <a:noFill/>
          <a:ln>
            <a:noFill/>
          </a:ln>
        </p:spPr>
      </p:pic>
      <p:pic>
        <p:nvPicPr>
          <p:cNvPr id="115" name="Google Shape;115;p7"/>
          <p:cNvPicPr preferRelativeResize="0"/>
          <p:nvPr/>
        </p:nvPicPr>
        <p:blipFill rotWithShape="1">
          <a:blip r:embed="rId5">
            <a:alphaModFix/>
          </a:blip>
          <a:srcRect b="0" l="12963" r="22794" t="0"/>
          <a:stretch/>
        </p:blipFill>
        <p:spPr>
          <a:xfrm>
            <a:off x="6490381" y="3471066"/>
            <a:ext cx="1457218" cy="1415422"/>
          </a:xfrm>
          <a:prstGeom prst="rect">
            <a:avLst/>
          </a:prstGeom>
          <a:noFill/>
          <a:ln>
            <a:noFill/>
          </a:ln>
        </p:spPr>
      </p:pic>
      <p:pic>
        <p:nvPicPr>
          <p:cNvPr id="116" name="Google Shape;116;p7"/>
          <p:cNvPicPr preferRelativeResize="0"/>
          <p:nvPr/>
        </p:nvPicPr>
        <p:blipFill rotWithShape="1">
          <a:blip r:embed="rId6">
            <a:alphaModFix/>
          </a:blip>
          <a:srcRect b="0" l="0" r="0" t="0"/>
          <a:stretch/>
        </p:blipFill>
        <p:spPr>
          <a:xfrm>
            <a:off x="6360931" y="1173182"/>
            <a:ext cx="1150705" cy="1462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pic>
        <p:nvPicPr>
          <p:cNvPr id="121" name="Google Shape;121;p8"/>
          <p:cNvPicPr preferRelativeResize="0"/>
          <p:nvPr/>
        </p:nvPicPr>
        <p:blipFill rotWithShape="1">
          <a:blip r:embed="rId3">
            <a:alphaModFix/>
          </a:blip>
          <a:srcRect b="0" l="0" r="0" t="0"/>
          <a:stretch/>
        </p:blipFill>
        <p:spPr>
          <a:xfrm>
            <a:off x="0" y="0"/>
            <a:ext cx="9143999" cy="5143498"/>
          </a:xfrm>
          <a:prstGeom prst="rect">
            <a:avLst/>
          </a:prstGeom>
          <a:noFill/>
          <a:ln>
            <a:noFill/>
          </a:ln>
        </p:spPr>
      </p:pic>
      <p:sp>
        <p:nvSpPr>
          <p:cNvPr id="122" name="Google Shape;122;p8"/>
          <p:cNvSpPr txBox="1"/>
          <p:nvPr>
            <p:ph type="title"/>
          </p:nvPr>
        </p:nvSpPr>
        <p:spPr>
          <a:xfrm>
            <a:off x="2132838" y="2109927"/>
            <a:ext cx="4872990" cy="84899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a:t>Objetivo General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p:nvPr/>
        </p:nvSpPr>
        <p:spPr>
          <a:xfrm>
            <a:off x="1772025" y="2252200"/>
            <a:ext cx="5235175" cy="1999625"/>
          </a:xfrm>
          <a:prstGeom prst="flowChartProcess">
            <a:avLst/>
          </a:prstGeom>
          <a:solidFill>
            <a:schemeClr val="lt1"/>
          </a:solidFill>
          <a:ln cap="flat" cmpd="sng" w="76200">
            <a:solidFill>
              <a:schemeClr val="accent6"/>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 name="Google Shape;128;p9"/>
          <p:cNvSpPr txBox="1"/>
          <p:nvPr>
            <p:ph type="title"/>
          </p:nvPr>
        </p:nvSpPr>
        <p:spPr>
          <a:xfrm>
            <a:off x="461568" y="256489"/>
            <a:ext cx="3261360" cy="57467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s-CO" sz="3600"/>
              <a:t>Objetivo General</a:t>
            </a:r>
            <a:endParaRPr sz="3600"/>
          </a:p>
        </p:txBody>
      </p:sp>
      <p:pic>
        <p:nvPicPr>
          <p:cNvPr id="129" name="Google Shape;129;p9"/>
          <p:cNvPicPr preferRelativeResize="0"/>
          <p:nvPr/>
        </p:nvPicPr>
        <p:blipFill rotWithShape="1">
          <a:blip r:embed="rId3">
            <a:alphaModFix/>
          </a:blip>
          <a:srcRect b="10307" l="10849" r="9850" t="11186"/>
          <a:stretch/>
        </p:blipFill>
        <p:spPr>
          <a:xfrm>
            <a:off x="7425741" y="3552640"/>
            <a:ext cx="1292955" cy="1279925"/>
          </a:xfrm>
          <a:prstGeom prst="rect">
            <a:avLst/>
          </a:prstGeom>
          <a:noFill/>
          <a:ln>
            <a:noFill/>
          </a:ln>
        </p:spPr>
      </p:pic>
      <p:pic>
        <p:nvPicPr>
          <p:cNvPr id="130" name="Google Shape;130;p9"/>
          <p:cNvPicPr preferRelativeResize="0"/>
          <p:nvPr/>
        </p:nvPicPr>
        <p:blipFill rotWithShape="1">
          <a:blip r:embed="rId4">
            <a:alphaModFix/>
          </a:blip>
          <a:srcRect b="0" l="0" r="0" t="0"/>
          <a:stretch/>
        </p:blipFill>
        <p:spPr>
          <a:xfrm>
            <a:off x="396443" y="3302608"/>
            <a:ext cx="2301411" cy="1779997"/>
          </a:xfrm>
          <a:prstGeom prst="rect">
            <a:avLst/>
          </a:prstGeom>
          <a:noFill/>
          <a:ln>
            <a:noFill/>
          </a:ln>
        </p:spPr>
      </p:pic>
      <p:pic>
        <p:nvPicPr>
          <p:cNvPr id="131" name="Google Shape;131;p9"/>
          <p:cNvPicPr preferRelativeResize="0"/>
          <p:nvPr/>
        </p:nvPicPr>
        <p:blipFill rotWithShape="1">
          <a:blip r:embed="rId5">
            <a:alphaModFix/>
          </a:blip>
          <a:srcRect b="0" l="0" r="0" t="0"/>
          <a:stretch/>
        </p:blipFill>
        <p:spPr>
          <a:xfrm>
            <a:off x="800981" y="1281168"/>
            <a:ext cx="971038" cy="971038"/>
          </a:xfrm>
          <a:prstGeom prst="rect">
            <a:avLst/>
          </a:prstGeom>
          <a:noFill/>
          <a:ln>
            <a:noFill/>
          </a:ln>
        </p:spPr>
      </p:pic>
      <p:pic>
        <p:nvPicPr>
          <p:cNvPr id="132" name="Google Shape;132;p9"/>
          <p:cNvPicPr preferRelativeResize="0"/>
          <p:nvPr/>
        </p:nvPicPr>
        <p:blipFill rotWithShape="1">
          <a:blip r:embed="rId6">
            <a:alphaModFix/>
          </a:blip>
          <a:srcRect b="0" l="0" r="0" t="0"/>
          <a:stretch/>
        </p:blipFill>
        <p:spPr>
          <a:xfrm>
            <a:off x="6152223" y="1123073"/>
            <a:ext cx="820876" cy="820876"/>
          </a:xfrm>
          <a:prstGeom prst="rect">
            <a:avLst/>
          </a:prstGeom>
          <a:noFill/>
          <a:ln>
            <a:noFill/>
          </a:ln>
        </p:spPr>
      </p:pic>
      <p:pic>
        <p:nvPicPr>
          <p:cNvPr id="133" name="Google Shape;133;p9"/>
          <p:cNvPicPr preferRelativeResize="0"/>
          <p:nvPr/>
        </p:nvPicPr>
        <p:blipFill rotWithShape="1">
          <a:blip r:embed="rId7">
            <a:alphaModFix/>
          </a:blip>
          <a:srcRect b="0" l="0" r="0" t="0"/>
          <a:stretch/>
        </p:blipFill>
        <p:spPr>
          <a:xfrm>
            <a:off x="7481309" y="1477662"/>
            <a:ext cx="1107181" cy="1054717"/>
          </a:xfrm>
          <a:prstGeom prst="rect">
            <a:avLst/>
          </a:prstGeom>
          <a:noFill/>
          <a:ln>
            <a:noFill/>
          </a:ln>
        </p:spPr>
      </p:pic>
      <p:sp>
        <p:nvSpPr>
          <p:cNvPr id="134" name="Google Shape;134;p9"/>
          <p:cNvSpPr txBox="1"/>
          <p:nvPr/>
        </p:nvSpPr>
        <p:spPr>
          <a:xfrm>
            <a:off x="1828813" y="2387559"/>
            <a:ext cx="5121600" cy="17289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800"/>
              </a:spcAft>
              <a:buClr>
                <a:schemeClr val="dk1"/>
              </a:buClr>
              <a:buSzPts val="1100"/>
              <a:buFont typeface="Arial"/>
              <a:buNone/>
            </a:pPr>
            <a:r>
              <a:rPr lang="es-CO" sz="2000">
                <a:solidFill>
                  <a:schemeClr val="dk1"/>
                </a:solidFill>
              </a:rPr>
              <a:t>Desarrollar un sistema mediante el cual brinde solución a las áreas afectadas del jardín, permitiendo el manejo de la información de los integrantes, para así brindarle comodidad y facilidad al usuario.</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Sena</dc:creator>
</cp:coreProperties>
</file>